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Lst>
  <p:notesMasterIdLst>
    <p:notesMasterId r:id="rId22"/>
  </p:notesMasterIdLst>
  <p:sldIdLst>
    <p:sldId id="258" r:id="rId3"/>
    <p:sldId id="332" r:id="rId4"/>
    <p:sldId id="294" r:id="rId5"/>
    <p:sldId id="314" r:id="rId6"/>
    <p:sldId id="268" r:id="rId7"/>
    <p:sldId id="260" r:id="rId8"/>
    <p:sldId id="324" r:id="rId9"/>
    <p:sldId id="295" r:id="rId10"/>
    <p:sldId id="323" r:id="rId11"/>
    <p:sldId id="327" r:id="rId12"/>
    <p:sldId id="328" r:id="rId13"/>
    <p:sldId id="329" r:id="rId14"/>
    <p:sldId id="330" r:id="rId15"/>
    <p:sldId id="319" r:id="rId16"/>
    <p:sldId id="297" r:id="rId17"/>
    <p:sldId id="310" r:id="rId18"/>
    <p:sldId id="331" r:id="rId19"/>
    <p:sldId id="309" r:id="rId20"/>
    <p:sldId id="335" r:id="rId21"/>
  </p:sldIdLst>
  <p:sldSz cx="9144000" cy="6858000" type="screen4x3"/>
  <p:notesSz cx="6645275" cy="9777413"/>
  <p:custShowLst>
    <p:custShow name="Произвольный показ 1" id="0">
      <p:sldLst>
        <p:sld r:id="rId8"/>
      </p:sldLst>
    </p:custShow>
  </p:custShowLst>
  <p:defaultTextStyle>
    <a:defPPr>
      <a:defRPr lang="en-US"/>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E49876"/>
    <a:srgbClr val="FF9966"/>
    <a:srgbClr val="FF0000"/>
    <a:srgbClr val="FF9999"/>
    <a:srgbClr val="CC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1859" autoAdjust="0"/>
  </p:normalViewPr>
  <p:slideViewPr>
    <p:cSldViewPr>
      <p:cViewPr varScale="1">
        <p:scale>
          <a:sx n="116" d="100"/>
          <a:sy n="116" d="100"/>
        </p:scale>
        <p:origin x="-1500" y="-114"/>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tableStyles" Target="tableStyle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de-DE"/>
          </a:p>
        </p:txBody>
      </p:sp>
      <p:sp>
        <p:nvSpPr>
          <p:cNvPr id="120835" name="Rectangle 3"/>
          <p:cNvSpPr>
            <a:spLocks noGrp="1" noChangeArrowheads="1"/>
          </p:cNvSpPr>
          <p:nvPr>
            <p:ph type="dt" idx="1"/>
          </p:nvPr>
        </p:nvSpPr>
        <p:spPr bwMode="auto">
          <a:xfrm>
            <a:off x="3763963"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de-DE"/>
          </a:p>
        </p:txBody>
      </p:sp>
      <p:sp>
        <p:nvSpPr>
          <p:cNvPr id="45060" name="Rectangle 4"/>
          <p:cNvSpPr>
            <a:spLocks noGrp="1" noRot="1" noChangeAspect="1"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665163" y="4645025"/>
            <a:ext cx="5314950" cy="439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20838" name="Rectangle 6"/>
          <p:cNvSpPr>
            <a:spLocks noGrp="1" noChangeArrowheads="1"/>
          </p:cNvSpPr>
          <p:nvPr>
            <p:ph type="ftr" sz="quarter" idx="4"/>
          </p:nvPr>
        </p:nvSpPr>
        <p:spPr bwMode="auto">
          <a:xfrm>
            <a:off x="0" y="9286875"/>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de-DE"/>
          </a:p>
        </p:txBody>
      </p:sp>
      <p:sp>
        <p:nvSpPr>
          <p:cNvPr id="120839" name="Rectangle 7"/>
          <p:cNvSpPr>
            <a:spLocks noGrp="1" noChangeArrowheads="1"/>
          </p:cNvSpPr>
          <p:nvPr>
            <p:ph type="sldNum" sz="quarter" idx="5"/>
          </p:nvPr>
        </p:nvSpPr>
        <p:spPr bwMode="auto">
          <a:xfrm>
            <a:off x="3763963" y="9286875"/>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2B2EA145-0C5C-410B-BAB7-8195710C1316}" type="slidenum">
              <a:rPr lang="de-DE"/>
              <a:pPr>
                <a:defRPr/>
              </a:pPr>
              <a:t>‹#›</a:t>
            </a:fld>
            <a:endParaRPr lang="de-DE"/>
          </a:p>
        </p:txBody>
      </p:sp>
    </p:spTree>
    <p:extLst>
      <p:ext uri="{BB962C8B-B14F-4D97-AF65-F5344CB8AC3E}">
        <p14:creationId xmlns:p14="http://schemas.microsoft.com/office/powerpoint/2010/main" val="2600191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emf"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emf"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3.wmf" /><Relationship Id="rId18" Type="http://schemas.openxmlformats.org/officeDocument/2006/relationships/image" Target="../media/image8.emf"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17" Type="http://schemas.openxmlformats.org/officeDocument/2006/relationships/image" Target="../media/image7.emf" /><Relationship Id="rId2" Type="http://schemas.openxmlformats.org/officeDocument/2006/relationships/slideLayout" Target="../slideLayouts/slideLayout13.xml" /><Relationship Id="rId16" Type="http://schemas.openxmlformats.org/officeDocument/2006/relationships/image" Target="../media/image6.emf" /><Relationship Id="rId20" Type="http://schemas.openxmlformats.org/officeDocument/2006/relationships/image" Target="../media/image10.emf"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image" Target="../media/image5.emf" /><Relationship Id="rId10" Type="http://schemas.openxmlformats.org/officeDocument/2006/relationships/slideLayout" Target="../slideLayouts/slideLayout21.xml" /><Relationship Id="rId19" Type="http://schemas.openxmlformats.org/officeDocument/2006/relationships/image" Target="../media/image9.emf"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image" Target="../media/image4.emf"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C66"/>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476250"/>
          </a:xfrm>
          <a:prstGeom prst="rect">
            <a:avLst/>
          </a:prstGeom>
          <a:solidFill>
            <a:srgbClr val="993300"/>
          </a:solidFill>
          <a:ln w="9525">
            <a:noFill/>
            <a:miter lim="800000"/>
            <a:headEnd/>
            <a:tailEnd/>
          </a:ln>
          <a:effectLst/>
        </p:spPr>
        <p:txBody>
          <a:bodyPr wrap="none" anchor="ctr"/>
          <a:lstStyle/>
          <a:p>
            <a:pPr algn="ctr">
              <a:defRPr/>
            </a:pPr>
            <a:endParaRPr lang="ru-RU" sz="1400" b="0">
              <a:solidFill>
                <a:schemeClr val="bg1"/>
              </a:solidFill>
            </a:endParaRPr>
          </a:p>
        </p:txBody>
      </p:sp>
      <p:sp>
        <p:nvSpPr>
          <p:cNvPr id="44035" name="Rectangle 3"/>
          <p:cNvSpPr>
            <a:spLocks noChangeArrowheads="1"/>
          </p:cNvSpPr>
          <p:nvPr/>
        </p:nvSpPr>
        <p:spPr bwMode="auto">
          <a:xfrm>
            <a:off x="0" y="5948363"/>
            <a:ext cx="9144000" cy="865187"/>
          </a:xfrm>
          <a:prstGeom prst="rect">
            <a:avLst/>
          </a:prstGeom>
          <a:gradFill rotWithShape="1">
            <a:gsLst>
              <a:gs pos="0">
                <a:srgbClr val="993300"/>
              </a:gs>
              <a:gs pos="100000">
                <a:srgbClr val="3B3B3B"/>
              </a:gs>
            </a:gsLst>
            <a:lin ang="0" scaled="1"/>
          </a:gradFill>
          <a:ln w="9525">
            <a:noFill/>
            <a:miter lim="800000"/>
            <a:headEnd/>
            <a:tailEnd/>
          </a:ln>
          <a:effectLst/>
        </p:spPr>
        <p:txBody>
          <a:bodyPr wrap="none" anchor="ctr"/>
          <a:lstStyle/>
          <a:p>
            <a:pPr>
              <a:defRPr/>
            </a:pPr>
            <a:endParaRPr lang="en-US" sz="1800"/>
          </a:p>
        </p:txBody>
      </p:sp>
      <p:pic>
        <p:nvPicPr>
          <p:cNvPr id="1028" name="Picture 4" descr="LOGO_2"/>
          <p:cNvPicPr>
            <a:picLocks noChangeAspect="1" noChangeArrowheads="1"/>
          </p:cNvPicPr>
          <p:nvPr/>
        </p:nvPicPr>
        <p:blipFill>
          <a:blip r:embed="rId13" cstate="print"/>
          <a:srcRect l="51085" r="-2017" b="-3836"/>
          <a:stretch>
            <a:fillRect/>
          </a:stretch>
        </p:blipFill>
        <p:spPr bwMode="auto">
          <a:xfrm>
            <a:off x="0" y="0"/>
            <a:ext cx="482600" cy="981075"/>
          </a:xfrm>
          <a:prstGeom prst="rect">
            <a:avLst/>
          </a:prstGeom>
          <a:noFill/>
          <a:ln w="9525">
            <a:noFill/>
            <a:miter lim="800000"/>
            <a:headEnd/>
            <a:tailEnd/>
          </a:ln>
        </p:spPr>
      </p:pic>
      <p:pic>
        <p:nvPicPr>
          <p:cNvPr id="44037" name="Picture 5" descr="IMC"/>
          <p:cNvPicPr>
            <a:picLocks noChangeAspect="1" noChangeArrowheads="1"/>
          </p:cNvPicPr>
          <p:nvPr/>
        </p:nvPicPr>
        <p:blipFill>
          <a:blip r:embed="rId14" cstate="print"/>
          <a:srcRect b="-9155"/>
          <a:stretch>
            <a:fillRect/>
          </a:stretch>
        </p:blipFill>
        <p:spPr bwMode="auto">
          <a:xfrm>
            <a:off x="539750" y="63500"/>
            <a:ext cx="936625" cy="361950"/>
          </a:xfrm>
          <a:prstGeom prst="rect">
            <a:avLst/>
          </a:prstGeom>
          <a:noFill/>
          <a:ln w="9525">
            <a:noFill/>
            <a:miter lim="800000"/>
            <a:headEnd/>
            <a:tailEnd/>
          </a:ln>
          <a:effectLst>
            <a:outerShdw dist="12700" dir="5400000" algn="ctr" rotWithShape="0">
              <a:schemeClr val="tx1"/>
            </a:outerShdw>
          </a:effec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9394" name="Picture 2" descr="LOGO_4"/>
          <p:cNvPicPr>
            <a:picLocks noChangeAspect="1" noChangeArrowheads="1"/>
          </p:cNvPicPr>
          <p:nvPr/>
        </p:nvPicPr>
        <p:blipFill>
          <a:blip r:embed="rId13" cstate="print"/>
          <a:srcRect l="-3172" t="-2727" r="-8289" b="-4919"/>
          <a:stretch>
            <a:fillRect/>
          </a:stretch>
        </p:blipFill>
        <p:spPr bwMode="auto">
          <a:xfrm>
            <a:off x="1943100" y="936625"/>
            <a:ext cx="5221288" cy="5156200"/>
          </a:xfrm>
          <a:prstGeom prst="rect">
            <a:avLst/>
          </a:prstGeom>
          <a:noFill/>
          <a:ln w="9525">
            <a:noFill/>
            <a:miter lim="800000"/>
            <a:headEnd/>
            <a:tailEnd/>
          </a:ln>
        </p:spPr>
      </p:pic>
      <p:pic>
        <p:nvPicPr>
          <p:cNvPr id="59395" name="Picture 3" descr="U"/>
          <p:cNvPicPr>
            <a:picLocks noChangeAspect="1" noChangeArrowheads="1"/>
          </p:cNvPicPr>
          <p:nvPr/>
        </p:nvPicPr>
        <p:blipFill>
          <a:blip r:embed="rId14" cstate="print"/>
          <a:srcRect l="-11482" t="13177" r="-16405" b="-11531"/>
          <a:stretch>
            <a:fillRect/>
          </a:stretch>
        </p:blipFill>
        <p:spPr bwMode="auto">
          <a:xfrm>
            <a:off x="3281363" y="2720975"/>
            <a:ext cx="2574925" cy="1981200"/>
          </a:xfrm>
          <a:prstGeom prst="rect">
            <a:avLst/>
          </a:prstGeom>
          <a:noFill/>
          <a:ln w="9525">
            <a:noFill/>
            <a:miter lim="800000"/>
            <a:headEnd/>
            <a:tailEnd/>
          </a:ln>
        </p:spPr>
      </p:pic>
      <p:pic>
        <p:nvPicPr>
          <p:cNvPr id="2052" name="Picture 4" descr="logo2"/>
          <p:cNvPicPr>
            <a:picLocks noChangeAspect="1" noChangeArrowheads="1"/>
          </p:cNvPicPr>
          <p:nvPr/>
        </p:nvPicPr>
        <p:blipFill>
          <a:blip r:embed="rId15" cstate="print"/>
          <a:srcRect/>
          <a:stretch>
            <a:fillRect/>
          </a:stretch>
        </p:blipFill>
        <p:spPr bwMode="auto">
          <a:xfrm>
            <a:off x="3889375" y="2860675"/>
            <a:ext cx="1323975" cy="1323975"/>
          </a:xfrm>
          <a:prstGeom prst="rect">
            <a:avLst/>
          </a:prstGeom>
          <a:noFill/>
          <a:ln w="9525">
            <a:noFill/>
            <a:miter lim="800000"/>
            <a:headEnd/>
            <a:tailEnd/>
          </a:ln>
        </p:spPr>
      </p:pic>
      <p:pic>
        <p:nvPicPr>
          <p:cNvPr id="59397" name="Picture 5" descr="logo2"/>
          <p:cNvPicPr>
            <a:picLocks noChangeAspect="1" noChangeArrowheads="1"/>
          </p:cNvPicPr>
          <p:nvPr/>
        </p:nvPicPr>
        <p:blipFill>
          <a:blip r:embed="rId16" cstate="print"/>
          <a:srcRect r="-4510"/>
          <a:stretch>
            <a:fillRect/>
          </a:stretch>
        </p:blipFill>
        <p:spPr bwMode="auto">
          <a:xfrm>
            <a:off x="3887788" y="2860675"/>
            <a:ext cx="1382712" cy="1323975"/>
          </a:xfrm>
          <a:prstGeom prst="rect">
            <a:avLst/>
          </a:prstGeom>
          <a:noFill/>
          <a:ln w="9525">
            <a:noFill/>
            <a:miter lim="800000"/>
            <a:headEnd/>
            <a:tailEnd/>
          </a:ln>
        </p:spPr>
      </p:pic>
      <p:grpSp>
        <p:nvGrpSpPr>
          <p:cNvPr id="2" name="Group 6"/>
          <p:cNvGrpSpPr>
            <a:grpSpLocks/>
          </p:cNvGrpSpPr>
          <p:nvPr/>
        </p:nvGrpSpPr>
        <p:grpSpPr bwMode="auto">
          <a:xfrm>
            <a:off x="5346700" y="4806950"/>
            <a:ext cx="865188" cy="863600"/>
            <a:chOff x="3978" y="2251"/>
            <a:chExt cx="681" cy="681"/>
          </a:xfrm>
        </p:grpSpPr>
        <p:sp>
          <p:nvSpPr>
            <p:cNvPr id="59399" name="Oval 7"/>
            <p:cNvSpPr>
              <a:spLocks noChangeArrowheads="1"/>
            </p:cNvSpPr>
            <p:nvPr/>
          </p:nvSpPr>
          <p:spPr bwMode="auto">
            <a:xfrm>
              <a:off x="3978" y="2251"/>
              <a:ext cx="681" cy="681"/>
            </a:xfrm>
            <a:prstGeom prst="ellipse">
              <a:avLst/>
            </a:prstGeom>
            <a:noFill/>
            <a:ln w="63500">
              <a:solidFill>
                <a:srgbClr val="FFFF66"/>
              </a:solidFill>
              <a:round/>
              <a:headEnd/>
              <a:tailEnd/>
            </a:ln>
            <a:effectLst/>
          </p:spPr>
          <p:txBody>
            <a:bodyPr wrap="none" anchor="ctr"/>
            <a:lstStyle/>
            <a:p>
              <a:pPr algn="ctr">
                <a:defRPr/>
              </a:pPr>
              <a:endParaRPr lang="ru-RU" sz="1800"/>
            </a:p>
          </p:txBody>
        </p:sp>
        <p:pic>
          <p:nvPicPr>
            <p:cNvPr id="2069" name="Picture 8" descr="XCAVATOR"/>
            <p:cNvPicPr>
              <a:picLocks noChangeAspect="1" noChangeArrowheads="1"/>
            </p:cNvPicPr>
            <p:nvPr/>
          </p:nvPicPr>
          <p:blipFill>
            <a:blip r:embed="rId17" cstate="print"/>
            <a:srcRect/>
            <a:stretch>
              <a:fillRect/>
            </a:stretch>
          </p:blipFill>
          <p:spPr bwMode="auto">
            <a:xfrm>
              <a:off x="4059" y="2432"/>
              <a:ext cx="498" cy="345"/>
            </a:xfrm>
            <a:prstGeom prst="rect">
              <a:avLst/>
            </a:prstGeom>
            <a:noFill/>
            <a:ln w="9525">
              <a:noFill/>
              <a:miter lim="800000"/>
              <a:headEnd/>
              <a:tailEnd/>
            </a:ln>
          </p:spPr>
        </p:pic>
      </p:grpSp>
      <p:grpSp>
        <p:nvGrpSpPr>
          <p:cNvPr id="3" name="Group 9"/>
          <p:cNvGrpSpPr>
            <a:grpSpLocks/>
          </p:cNvGrpSpPr>
          <p:nvPr/>
        </p:nvGrpSpPr>
        <p:grpSpPr bwMode="auto">
          <a:xfrm>
            <a:off x="6124575" y="2454275"/>
            <a:ext cx="865188" cy="863600"/>
            <a:chOff x="3343" y="618"/>
            <a:chExt cx="681" cy="681"/>
          </a:xfrm>
        </p:grpSpPr>
        <p:sp>
          <p:nvSpPr>
            <p:cNvPr id="59402" name="Oval 10"/>
            <p:cNvSpPr>
              <a:spLocks noChangeArrowheads="1"/>
            </p:cNvSpPr>
            <p:nvPr/>
          </p:nvSpPr>
          <p:spPr bwMode="auto">
            <a:xfrm>
              <a:off x="3343" y="618"/>
              <a:ext cx="681" cy="681"/>
            </a:xfrm>
            <a:prstGeom prst="ellipse">
              <a:avLst/>
            </a:prstGeom>
            <a:noFill/>
            <a:ln w="63500">
              <a:solidFill>
                <a:srgbClr val="DA2724"/>
              </a:solidFill>
              <a:round/>
              <a:headEnd/>
              <a:tailEnd/>
            </a:ln>
            <a:effectLst/>
          </p:spPr>
          <p:txBody>
            <a:bodyPr wrap="none" anchor="ctr"/>
            <a:lstStyle/>
            <a:p>
              <a:pPr algn="ctr">
                <a:defRPr/>
              </a:pPr>
              <a:endParaRPr lang="ru-RU" sz="1800"/>
            </a:p>
          </p:txBody>
        </p:sp>
        <p:pic>
          <p:nvPicPr>
            <p:cNvPr id="2067" name="Picture 11" descr="Indus004"/>
            <p:cNvPicPr>
              <a:picLocks noChangeAspect="1" noChangeArrowheads="1"/>
            </p:cNvPicPr>
            <p:nvPr/>
          </p:nvPicPr>
          <p:blipFill>
            <a:blip r:embed="rId18" cstate="print"/>
            <a:srcRect/>
            <a:stretch>
              <a:fillRect/>
            </a:stretch>
          </p:blipFill>
          <p:spPr bwMode="auto">
            <a:xfrm>
              <a:off x="3470" y="799"/>
              <a:ext cx="408" cy="311"/>
            </a:xfrm>
            <a:prstGeom prst="rect">
              <a:avLst/>
            </a:prstGeom>
            <a:noFill/>
            <a:ln w="9525">
              <a:noFill/>
              <a:miter lim="800000"/>
              <a:headEnd/>
              <a:tailEnd/>
            </a:ln>
          </p:spPr>
        </p:pic>
      </p:grpSp>
      <p:grpSp>
        <p:nvGrpSpPr>
          <p:cNvPr id="4" name="Group 12"/>
          <p:cNvGrpSpPr>
            <a:grpSpLocks/>
          </p:cNvGrpSpPr>
          <p:nvPr/>
        </p:nvGrpSpPr>
        <p:grpSpPr bwMode="auto">
          <a:xfrm>
            <a:off x="4156075" y="995363"/>
            <a:ext cx="865188" cy="863600"/>
            <a:chOff x="1619" y="663"/>
            <a:chExt cx="681" cy="681"/>
          </a:xfrm>
        </p:grpSpPr>
        <p:sp>
          <p:nvSpPr>
            <p:cNvPr id="59405" name="Oval 13"/>
            <p:cNvSpPr>
              <a:spLocks noChangeArrowheads="1"/>
            </p:cNvSpPr>
            <p:nvPr/>
          </p:nvSpPr>
          <p:spPr bwMode="auto">
            <a:xfrm>
              <a:off x="1619" y="663"/>
              <a:ext cx="681" cy="681"/>
            </a:xfrm>
            <a:prstGeom prst="ellipse">
              <a:avLst/>
            </a:prstGeom>
            <a:noFill/>
            <a:ln w="63500">
              <a:solidFill>
                <a:srgbClr val="FF6600"/>
              </a:solidFill>
              <a:round/>
              <a:headEnd/>
              <a:tailEnd/>
            </a:ln>
            <a:effectLst/>
          </p:spPr>
          <p:txBody>
            <a:bodyPr wrap="none" anchor="ctr"/>
            <a:lstStyle/>
            <a:p>
              <a:pPr algn="ctr">
                <a:defRPr/>
              </a:pPr>
              <a:endParaRPr lang="ru-RU" sz="1800"/>
            </a:p>
          </p:txBody>
        </p:sp>
        <p:pic>
          <p:nvPicPr>
            <p:cNvPr id="2065" name="Picture 14" descr="212PX"/>
            <p:cNvPicPr>
              <a:picLocks noChangeAspect="1" noChangeArrowheads="1"/>
            </p:cNvPicPr>
            <p:nvPr/>
          </p:nvPicPr>
          <p:blipFill>
            <a:blip r:embed="rId19" cstate="print"/>
            <a:srcRect/>
            <a:stretch>
              <a:fillRect/>
            </a:stretch>
          </p:blipFill>
          <p:spPr bwMode="auto">
            <a:xfrm>
              <a:off x="1746" y="799"/>
              <a:ext cx="453" cy="415"/>
            </a:xfrm>
            <a:prstGeom prst="rect">
              <a:avLst/>
            </a:prstGeom>
            <a:noFill/>
            <a:ln w="9525">
              <a:noFill/>
              <a:miter lim="800000"/>
              <a:headEnd/>
              <a:tailEnd/>
            </a:ln>
          </p:spPr>
        </p:pic>
      </p:grpSp>
      <p:grpSp>
        <p:nvGrpSpPr>
          <p:cNvPr id="5" name="Group 15"/>
          <p:cNvGrpSpPr>
            <a:grpSpLocks/>
          </p:cNvGrpSpPr>
          <p:nvPr/>
        </p:nvGrpSpPr>
        <p:grpSpPr bwMode="auto">
          <a:xfrm>
            <a:off x="2898775" y="4783138"/>
            <a:ext cx="863600" cy="865187"/>
            <a:chOff x="2617" y="3294"/>
            <a:chExt cx="681" cy="681"/>
          </a:xfrm>
        </p:grpSpPr>
        <p:sp>
          <p:nvSpPr>
            <p:cNvPr id="59408" name="Oval 16"/>
            <p:cNvSpPr>
              <a:spLocks noChangeArrowheads="1"/>
            </p:cNvSpPr>
            <p:nvPr/>
          </p:nvSpPr>
          <p:spPr bwMode="auto">
            <a:xfrm>
              <a:off x="2617" y="3294"/>
              <a:ext cx="681" cy="681"/>
            </a:xfrm>
            <a:prstGeom prst="ellipse">
              <a:avLst/>
            </a:prstGeom>
            <a:noFill/>
            <a:ln w="63500">
              <a:solidFill>
                <a:srgbClr val="FFCC00"/>
              </a:solidFill>
              <a:round/>
              <a:headEnd/>
              <a:tailEnd/>
            </a:ln>
            <a:effectLst/>
          </p:spPr>
          <p:txBody>
            <a:bodyPr wrap="none" anchor="ctr"/>
            <a:lstStyle/>
            <a:p>
              <a:pPr algn="ctr">
                <a:defRPr/>
              </a:pPr>
              <a:endParaRPr lang="ru-RU" sz="1800"/>
            </a:p>
          </p:txBody>
        </p:sp>
        <p:sp>
          <p:nvSpPr>
            <p:cNvPr id="59409" name="computr3"/>
            <p:cNvSpPr>
              <a:spLocks noEditPoints="1" noChangeArrowheads="1"/>
            </p:cNvSpPr>
            <p:nvPr/>
          </p:nvSpPr>
          <p:spPr bwMode="auto">
            <a:xfrm>
              <a:off x="2743" y="3464"/>
              <a:ext cx="453" cy="339"/>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CC00"/>
            </a:solidFill>
            <a:ln w="6350">
              <a:solidFill>
                <a:schemeClr val="tx1"/>
              </a:solidFill>
              <a:miter lim="800000"/>
              <a:headEnd/>
              <a:tailEnd/>
            </a:ln>
          </p:spPr>
          <p:txBody>
            <a:bodyPr/>
            <a:lstStyle/>
            <a:p>
              <a:pPr>
                <a:defRPr/>
              </a:pPr>
              <a:endParaRPr lang="en-US" sz="1800"/>
            </a:p>
          </p:txBody>
        </p:sp>
      </p:grpSp>
      <p:grpSp>
        <p:nvGrpSpPr>
          <p:cNvPr id="6" name="Group 18"/>
          <p:cNvGrpSpPr>
            <a:grpSpLocks/>
          </p:cNvGrpSpPr>
          <p:nvPr/>
        </p:nvGrpSpPr>
        <p:grpSpPr bwMode="auto">
          <a:xfrm>
            <a:off x="2139950" y="2457450"/>
            <a:ext cx="863600" cy="863600"/>
            <a:chOff x="68" y="3794"/>
            <a:chExt cx="453" cy="453"/>
          </a:xfrm>
        </p:grpSpPr>
        <p:sp>
          <p:nvSpPr>
            <p:cNvPr id="59411" name="Oval 19"/>
            <p:cNvSpPr>
              <a:spLocks noChangeArrowheads="1"/>
            </p:cNvSpPr>
            <p:nvPr/>
          </p:nvSpPr>
          <p:spPr bwMode="auto">
            <a:xfrm>
              <a:off x="68" y="3794"/>
              <a:ext cx="453" cy="453"/>
            </a:xfrm>
            <a:prstGeom prst="ellipse">
              <a:avLst/>
            </a:prstGeom>
            <a:noFill/>
            <a:ln w="63500">
              <a:solidFill>
                <a:srgbClr val="FF9933"/>
              </a:solidFill>
              <a:round/>
              <a:headEnd/>
              <a:tailEnd/>
            </a:ln>
            <a:effectLst/>
          </p:spPr>
          <p:txBody>
            <a:bodyPr wrap="none" anchor="ctr"/>
            <a:lstStyle/>
            <a:p>
              <a:pPr algn="ctr">
                <a:defRPr/>
              </a:pPr>
              <a:endParaRPr lang="ru-RU" sz="4800">
                <a:solidFill>
                  <a:srgbClr val="FF9933"/>
                </a:solidFill>
                <a:latin typeface="Bodoni" pitchFamily="18" charset="0"/>
              </a:endParaRPr>
            </a:p>
          </p:txBody>
        </p:sp>
        <p:pic>
          <p:nvPicPr>
            <p:cNvPr id="2061" name="Picture 20" descr="KR"/>
            <p:cNvPicPr>
              <a:picLocks noChangeAspect="1" noChangeArrowheads="1"/>
            </p:cNvPicPr>
            <p:nvPr/>
          </p:nvPicPr>
          <p:blipFill>
            <a:blip r:embed="rId20" cstate="print"/>
            <a:srcRect/>
            <a:stretch>
              <a:fillRect/>
            </a:stretch>
          </p:blipFill>
          <p:spPr bwMode="auto">
            <a:xfrm>
              <a:off x="113" y="3929"/>
              <a:ext cx="363" cy="177"/>
            </a:xfrm>
            <a:prstGeom prst="rect">
              <a:avLst/>
            </a:prstGeom>
            <a:noFill/>
            <a:ln w="9525">
              <a:noFill/>
              <a:miter lim="800000"/>
              <a:headEnd/>
              <a:tailEnd/>
            </a:ln>
          </p:spPr>
        </p:pic>
      </p:grpSp>
      <p:sp>
        <p:nvSpPr>
          <p:cNvPr id="59413" name="WordArt 21"/>
          <p:cNvSpPr>
            <a:spLocks noChangeArrowheads="1" noChangeShapeType="1" noTextEdit="1"/>
          </p:cNvSpPr>
          <p:nvPr/>
        </p:nvSpPr>
        <p:spPr bwMode="auto">
          <a:xfrm>
            <a:off x="3457575" y="2168525"/>
            <a:ext cx="2160588" cy="468313"/>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gradFill rotWithShape="1">
                  <a:gsLst>
                    <a:gs pos="0">
                      <a:srgbClr val="FF9933"/>
                    </a:gs>
                    <a:gs pos="100000">
                      <a:schemeClr val="bg2"/>
                    </a:gs>
                  </a:gsLst>
                  <a:lin ang="5400000" scaled="1"/>
                </a:gradFill>
                <a:latin typeface="Arial"/>
                <a:cs typeface="Arial"/>
              </a:rPr>
              <a:t>месторождение</a:t>
            </a:r>
          </a:p>
          <a:p>
            <a:pPr algn="ctr"/>
            <a:r>
              <a:rPr lang="ru-RU" sz="3600" kern="10">
                <a:ln w="9525">
                  <a:solidFill>
                    <a:schemeClr val="tx1"/>
                  </a:solidFill>
                  <a:round/>
                  <a:headEnd/>
                  <a:tailEnd/>
                </a:ln>
                <a:gradFill rotWithShape="1">
                  <a:gsLst>
                    <a:gs pos="0">
                      <a:srgbClr val="FF9933"/>
                    </a:gs>
                    <a:gs pos="100000">
                      <a:schemeClr val="bg2"/>
                    </a:gs>
                  </a:gsLst>
                  <a:lin ang="5400000" scaled="1"/>
                </a:gradFill>
                <a:latin typeface="Arial"/>
                <a:cs typeface="Arial"/>
              </a:rPr>
              <a:t>КАМЫШАНОВСКОЕ</a:t>
            </a:r>
            <a:endParaRPr lang="en-US" sz="3600" kern="10">
              <a:ln w="9525">
                <a:solidFill>
                  <a:schemeClr val="tx1"/>
                </a:solidFill>
                <a:round/>
                <a:headEnd/>
                <a:tailEnd/>
              </a:ln>
              <a:gradFill rotWithShape="1">
                <a:gsLst>
                  <a:gs pos="0">
                    <a:srgbClr val="FF9933"/>
                  </a:gs>
                  <a:gs pos="100000">
                    <a:schemeClr val="bg2"/>
                  </a:gs>
                </a:gsLst>
                <a:lin ang="5400000" scaled="1"/>
              </a:gradFill>
              <a:latin typeface="Arial"/>
              <a:cs typeface="Aria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anim calcmode="lin" valueType="num">
                                      <p:cBhvr>
                                        <p:cTn id="8" dur="2000" fill="hold"/>
                                        <p:tgtEl>
                                          <p:spTgt spid="59394"/>
                                        </p:tgtEl>
                                        <p:attrNameLst>
                                          <p:attrName>style.rotation</p:attrName>
                                        </p:attrNameLst>
                                      </p:cBhvr>
                                      <p:tavLst>
                                        <p:tav tm="0">
                                          <p:val>
                                            <p:fltVal val="720"/>
                                          </p:val>
                                        </p:tav>
                                        <p:tav tm="100000">
                                          <p:val>
                                            <p:fltVal val="0"/>
                                          </p:val>
                                        </p:tav>
                                      </p:tavLst>
                                    </p:anim>
                                    <p:anim calcmode="lin" valueType="num">
                                      <p:cBhvr>
                                        <p:cTn id="9" dur="2000" fill="hold"/>
                                        <p:tgtEl>
                                          <p:spTgt spid="59394"/>
                                        </p:tgtEl>
                                        <p:attrNameLst>
                                          <p:attrName>ppt_h</p:attrName>
                                        </p:attrNameLst>
                                      </p:cBhvr>
                                      <p:tavLst>
                                        <p:tav tm="0">
                                          <p:val>
                                            <p:fltVal val="0"/>
                                          </p:val>
                                        </p:tav>
                                        <p:tav tm="100000">
                                          <p:val>
                                            <p:strVal val="#ppt_h"/>
                                          </p:val>
                                        </p:tav>
                                      </p:tavLst>
                                    </p:anim>
                                    <p:anim calcmode="lin" valueType="num">
                                      <p:cBhvr>
                                        <p:cTn id="10" dur="2000" fill="hold"/>
                                        <p:tgtEl>
                                          <p:spTgt spid="5939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8" presetClass="entr" presetSubtype="3" fill="hold" nodeType="afterEffect">
                                  <p:stCondLst>
                                    <p:cond delay="0"/>
                                  </p:stCondLst>
                                  <p:childTnLst>
                                    <p:set>
                                      <p:cBhvr>
                                        <p:cTn id="13" dur="1" fill="hold">
                                          <p:stCondLst>
                                            <p:cond delay="0"/>
                                          </p:stCondLst>
                                        </p:cTn>
                                        <p:tgtEl>
                                          <p:spTgt spid="59397"/>
                                        </p:tgtEl>
                                        <p:attrNameLst>
                                          <p:attrName>style.visibility</p:attrName>
                                        </p:attrNameLst>
                                      </p:cBhvr>
                                      <p:to>
                                        <p:strVal val="visible"/>
                                      </p:to>
                                    </p:set>
                                    <p:animEffect transition="in" filter="strips(upRight)">
                                      <p:cBhvr>
                                        <p:cTn id="14" dur="500"/>
                                        <p:tgtEl>
                                          <p:spTgt spid="59397"/>
                                        </p:tgtEl>
                                      </p:cBhvr>
                                    </p:animEffect>
                                  </p:childTnLst>
                                </p:cTn>
                              </p:par>
                            </p:childTnLst>
                          </p:cTn>
                        </p:par>
                        <p:par>
                          <p:cTn id="15" fill="hold">
                            <p:stCondLst>
                              <p:cond delay="2500"/>
                            </p:stCondLst>
                            <p:childTnLst>
                              <p:par>
                                <p:cTn id="16" presetID="53" presetClass="entr" presetSubtype="0" fill="hold" grpId="0" nodeType="afterEffect">
                                  <p:stCondLst>
                                    <p:cond delay="0"/>
                                  </p:stCondLst>
                                  <p:childTnLst>
                                    <p:set>
                                      <p:cBhvr>
                                        <p:cTn id="17" dur="1" fill="hold">
                                          <p:stCondLst>
                                            <p:cond delay="0"/>
                                          </p:stCondLst>
                                        </p:cTn>
                                        <p:tgtEl>
                                          <p:spTgt spid="59413"/>
                                        </p:tgtEl>
                                        <p:attrNameLst>
                                          <p:attrName>style.visibility</p:attrName>
                                        </p:attrNameLst>
                                      </p:cBhvr>
                                      <p:to>
                                        <p:strVal val="visible"/>
                                      </p:to>
                                    </p:set>
                                    <p:anim calcmode="lin" valueType="num">
                                      <p:cBhvr>
                                        <p:cTn id="18" dur="500" fill="hold"/>
                                        <p:tgtEl>
                                          <p:spTgt spid="59413"/>
                                        </p:tgtEl>
                                        <p:attrNameLst>
                                          <p:attrName>ppt_w</p:attrName>
                                        </p:attrNameLst>
                                      </p:cBhvr>
                                      <p:tavLst>
                                        <p:tav tm="0">
                                          <p:val>
                                            <p:fltVal val="0"/>
                                          </p:val>
                                        </p:tav>
                                        <p:tav tm="100000">
                                          <p:val>
                                            <p:strVal val="#ppt_w"/>
                                          </p:val>
                                        </p:tav>
                                      </p:tavLst>
                                    </p:anim>
                                    <p:anim calcmode="lin" valueType="num">
                                      <p:cBhvr>
                                        <p:cTn id="19" dur="500" fill="hold"/>
                                        <p:tgtEl>
                                          <p:spTgt spid="59413"/>
                                        </p:tgtEl>
                                        <p:attrNameLst>
                                          <p:attrName>ppt_h</p:attrName>
                                        </p:attrNameLst>
                                      </p:cBhvr>
                                      <p:tavLst>
                                        <p:tav tm="0">
                                          <p:val>
                                            <p:fltVal val="0"/>
                                          </p:val>
                                        </p:tav>
                                        <p:tav tm="100000">
                                          <p:val>
                                            <p:strVal val="#ppt_h"/>
                                          </p:val>
                                        </p:tav>
                                      </p:tavLst>
                                    </p:anim>
                                    <p:animEffect transition="in" filter="fade">
                                      <p:cBhvr>
                                        <p:cTn id="20" dur="500"/>
                                        <p:tgtEl>
                                          <p:spTgt spid="59413"/>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59395"/>
                                        </p:tgtEl>
                                        <p:attrNameLst>
                                          <p:attrName>style.visibility</p:attrName>
                                        </p:attrNameLst>
                                      </p:cBhvr>
                                      <p:to>
                                        <p:strVal val="visible"/>
                                      </p:to>
                                    </p:set>
                                    <p:animEffect transition="in" filter="wipe(down)">
                                      <p:cBhvr>
                                        <p:cTn id="24" dur="500"/>
                                        <p:tgtEl>
                                          <p:spTgt spid="59395"/>
                                        </p:tgtEl>
                                      </p:cBhvr>
                                    </p:animEffect>
                                  </p:childTnLst>
                                </p:cTn>
                              </p:par>
                            </p:childTnLst>
                          </p:cTn>
                        </p:par>
                        <p:par>
                          <p:cTn id="25" fill="hold">
                            <p:stCondLst>
                              <p:cond delay="3500"/>
                            </p:stCondLst>
                            <p:childTnLst>
                              <p:par>
                                <p:cTn id="26" presetID="2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par>
                          <p:cTn id="30" fill="hold">
                            <p:stCondLst>
                              <p:cond delay="4000"/>
                            </p:stCondLst>
                            <p:childTnLst>
                              <p:par>
                                <p:cTn id="31" presetID="2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4500"/>
                            </p:stCondLst>
                            <p:childTnLst>
                              <p:par>
                                <p:cTn id="36" presetID="2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childTnLst>
                          </p:cTn>
                        </p:par>
                        <p:par>
                          <p:cTn id="40" fill="hold">
                            <p:stCondLst>
                              <p:cond delay="5000"/>
                            </p:stCondLst>
                            <p:childTnLst>
                              <p:par>
                                <p:cTn id="41" presetID="2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cTn>
                              </p:par>
                            </p:childTnLst>
                          </p:cTn>
                        </p:par>
                        <p:par>
                          <p:cTn id="45" fill="hold">
                            <p:stCondLst>
                              <p:cond delay="5500"/>
                            </p:stCondLst>
                            <p:childTnLst>
                              <p:par>
                                <p:cTn id="46" presetID="2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3"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31.jpeg" /><Relationship Id="rId1" Type="http://schemas.openxmlformats.org/officeDocument/2006/relationships/slideLayout" Target="../slideLayouts/slideLayout2.xml" /><Relationship Id="rId4" Type="http://schemas.openxmlformats.org/officeDocument/2006/relationships/image" Target="../media/image12.emf" /></Relationships>
</file>

<file path=ppt/slides/_rels/slide11.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32.jpeg" /><Relationship Id="rId1" Type="http://schemas.openxmlformats.org/officeDocument/2006/relationships/slideLayout" Target="../slideLayouts/slideLayout2.xml" /><Relationship Id="rId4" Type="http://schemas.openxmlformats.org/officeDocument/2006/relationships/image" Target="../media/image12.emf" /></Relationships>
</file>

<file path=ppt/slides/_rels/slide12.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33.jpeg" /><Relationship Id="rId1" Type="http://schemas.openxmlformats.org/officeDocument/2006/relationships/slideLayout" Target="../slideLayouts/slideLayout2.xml" /><Relationship Id="rId4" Type="http://schemas.openxmlformats.org/officeDocument/2006/relationships/image" Target="../media/image12.emf" /></Relationships>
</file>

<file path=ppt/slides/_rels/slide13.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34.jpeg" /><Relationship Id="rId1" Type="http://schemas.openxmlformats.org/officeDocument/2006/relationships/slideLayout" Target="../slideLayouts/slideLayout2.xml" /><Relationship Id="rId4" Type="http://schemas.openxmlformats.org/officeDocument/2006/relationships/image" Target="../media/image12.emf" /></Relationships>
</file>

<file path=ppt/slides/_rels/slide14.xml.rels><?xml version="1.0" encoding="UTF-8" standalone="yes"?>
<Relationships xmlns="http://schemas.openxmlformats.org/package/2006/relationships"><Relationship Id="rId3" Type="http://schemas.openxmlformats.org/officeDocument/2006/relationships/image" Target="../media/image28.emf" /><Relationship Id="rId2" Type="http://schemas.openxmlformats.org/officeDocument/2006/relationships/image" Target="../media/image27.emf" /><Relationship Id="rId1" Type="http://schemas.openxmlformats.org/officeDocument/2006/relationships/slideLayout" Target="../slideLayouts/slideLayout1.xml" /><Relationship Id="rId4" Type="http://schemas.openxmlformats.org/officeDocument/2006/relationships/image" Target="../media/image35.png" /></Relationships>
</file>

<file path=ppt/slides/_rels/slide15.xml.rels><?xml version="1.0" encoding="UTF-8" standalone="yes"?>
<Relationships xmlns="http://schemas.openxmlformats.org/package/2006/relationships"><Relationship Id="rId3" Type="http://schemas.openxmlformats.org/officeDocument/2006/relationships/image" Target="../media/image37.emf" /><Relationship Id="rId2" Type="http://schemas.openxmlformats.org/officeDocument/2006/relationships/image" Target="../media/image36.emf" /><Relationship Id="rId1" Type="http://schemas.openxmlformats.org/officeDocument/2006/relationships/slideLayout" Target="../slideLayouts/slideLayout1.xml" /><Relationship Id="rId4" Type="http://schemas.openxmlformats.org/officeDocument/2006/relationships/image" Target="../media/image38.jpeg" /></Relationships>
</file>

<file path=ppt/slides/_rels/slide16.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39.emf" /><Relationship Id="rId1" Type="http://schemas.openxmlformats.org/officeDocument/2006/relationships/slideLayout" Target="../slideLayouts/slideLayout7.xml" /><Relationship Id="rId5" Type="http://schemas.openxmlformats.org/officeDocument/2006/relationships/image" Target="../media/image40.jpeg" /><Relationship Id="rId4" Type="http://schemas.openxmlformats.org/officeDocument/2006/relationships/image" Target="../media/image12.emf" /></Relationships>
</file>

<file path=ppt/slides/_rels/slide17.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image" Target="../media/image11.em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41.emf" /><Relationship Id="rId1" Type="http://schemas.openxmlformats.org/officeDocument/2006/relationships/slideLayout" Target="../slideLayouts/slideLayout7.xml" /><Relationship Id="rId4" Type="http://schemas.openxmlformats.org/officeDocument/2006/relationships/image" Target="../media/image12.emf" /></Relationships>
</file>

<file path=ppt/slides/_rels/slide19.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39.emf" /><Relationship Id="rId1" Type="http://schemas.openxmlformats.org/officeDocument/2006/relationships/slideLayout" Target="../slideLayouts/slideLayout7.xml" /><Relationship Id="rId4" Type="http://schemas.openxmlformats.org/officeDocument/2006/relationships/image" Target="../media/image12.emf" /></Relationships>
</file>

<file path=ppt/slides/_rels/slide2.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image" Target="../media/image11.emf"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image" Target="../media/image13.emf"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16.emf" /><Relationship Id="rId2" Type="http://schemas.openxmlformats.org/officeDocument/2006/relationships/image" Target="../media/image15.emf" /><Relationship Id="rId1" Type="http://schemas.openxmlformats.org/officeDocument/2006/relationships/slideLayout" Target="../slideLayouts/slideLayout1.xml" /><Relationship Id="rId6" Type="http://schemas.openxmlformats.org/officeDocument/2006/relationships/image" Target="../media/image19.wmf" /><Relationship Id="rId5" Type="http://schemas.openxmlformats.org/officeDocument/2006/relationships/image" Target="../media/image18.emf" /><Relationship Id="rId4" Type="http://schemas.openxmlformats.org/officeDocument/2006/relationships/image" Target="../media/image17.jpeg" /></Relationships>
</file>

<file path=ppt/slides/_rels/slide5.xml.rels><?xml version="1.0" encoding="UTF-8" standalone="yes"?>
<Relationships xmlns="http://schemas.openxmlformats.org/package/2006/relationships"><Relationship Id="rId3" Type="http://schemas.openxmlformats.org/officeDocument/2006/relationships/image" Target="../media/image21.emf" /><Relationship Id="rId2" Type="http://schemas.openxmlformats.org/officeDocument/2006/relationships/image" Target="../media/image20.jpeg" /><Relationship Id="rId1" Type="http://schemas.openxmlformats.org/officeDocument/2006/relationships/slideLayout" Target="../slideLayouts/slideLayout1.xml" /><Relationship Id="rId6" Type="http://schemas.openxmlformats.org/officeDocument/2006/relationships/image" Target="../media/image12.emf" /><Relationship Id="rId5" Type="http://schemas.openxmlformats.org/officeDocument/2006/relationships/image" Target="../media/image23.emf" /><Relationship Id="rId4" Type="http://schemas.openxmlformats.org/officeDocument/2006/relationships/image" Target="../media/image22.emf" /></Relationships>
</file>

<file path=ppt/slides/_rels/slide6.xml.rels><?xml version="1.0" encoding="UTF-8" standalone="yes"?>
<Relationships xmlns="http://schemas.openxmlformats.org/package/2006/relationships"><Relationship Id="rId3" Type="http://schemas.openxmlformats.org/officeDocument/2006/relationships/image" Target="../media/image24.emf" /><Relationship Id="rId2" Type="http://schemas.openxmlformats.org/officeDocument/2006/relationships/image" Target="../media/image20.jpeg" /><Relationship Id="rId1" Type="http://schemas.openxmlformats.org/officeDocument/2006/relationships/slideLayout" Target="../slideLayouts/slideLayout1.xml" /><Relationship Id="rId4" Type="http://schemas.openxmlformats.org/officeDocument/2006/relationships/image" Target="../media/image12.emf" /></Relationships>
</file>

<file path=ppt/slides/_rels/slide7.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2.xml" /><Relationship Id="rId5" Type="http://schemas.openxmlformats.org/officeDocument/2006/relationships/image" Target="../media/image12.emf" /><Relationship Id="rId4" Type="http://schemas.openxmlformats.org/officeDocument/2006/relationships/image" Target="../media/image11.emf" /></Relationships>
</file>

<file path=ppt/slides/_rels/slide8.xml.rels><?xml version="1.0" encoding="UTF-8" standalone="yes"?>
<Relationships xmlns="http://schemas.openxmlformats.org/package/2006/relationships"><Relationship Id="rId3" Type="http://schemas.openxmlformats.org/officeDocument/2006/relationships/image" Target="../media/image28.emf" /><Relationship Id="rId2" Type="http://schemas.openxmlformats.org/officeDocument/2006/relationships/image" Target="../media/image27.emf" /><Relationship Id="rId1" Type="http://schemas.openxmlformats.org/officeDocument/2006/relationships/slideLayout" Target="../slideLayouts/slideLayout6.xml" /><Relationship Id="rId4" Type="http://schemas.openxmlformats.org/officeDocument/2006/relationships/image" Target="../media/image29.jpeg" /></Relationships>
</file>

<file path=ppt/slides/_rels/slide9.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30.jpeg" /><Relationship Id="rId1" Type="http://schemas.openxmlformats.org/officeDocument/2006/relationships/slideLayout" Target="../slideLayouts/slideLayout2.xml" /><Relationship Id="rId4" Type="http://schemas.openxmlformats.org/officeDocument/2006/relationships/image" Target="../media/image12.emf"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34852" name="Rectangle 36"/>
          <p:cNvSpPr>
            <a:spLocks noChangeArrowheads="1"/>
          </p:cNvSpPr>
          <p:nvPr/>
        </p:nvSpPr>
        <p:spPr bwMode="auto">
          <a:xfrm>
            <a:off x="3419475" y="4508500"/>
            <a:ext cx="2305050" cy="503238"/>
          </a:xfrm>
          <a:prstGeom prst="rect">
            <a:avLst/>
          </a:prstGeom>
          <a:noFill/>
          <a:ln w="9525">
            <a:noFill/>
            <a:miter lim="800000"/>
            <a:headEnd/>
            <a:tailEnd/>
          </a:ln>
        </p:spPr>
        <p:txBody>
          <a:bodyPr wrap="none" anchor="ctr"/>
          <a:lstStyle/>
          <a:p>
            <a:pPr algn="ctr"/>
            <a:r>
              <a:rPr lang="en-US" sz="1600" dirty="0">
                <a:solidFill>
                  <a:srgbClr val="FF0000"/>
                </a:solidFill>
              </a:rPr>
              <a:t>KAMUSHANOVSKOYE    </a:t>
            </a:r>
          </a:p>
          <a:p>
            <a:pPr algn="ctr"/>
            <a:r>
              <a:rPr lang="en-US" sz="1800" b="0" dirty="0">
                <a:solidFill>
                  <a:srgbClr val="FFFF66"/>
                </a:solidFill>
              </a:rPr>
              <a:t>deposit</a:t>
            </a:r>
            <a:endParaRPr lang="ru-RU" sz="1800" b="0" dirty="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852"/>
                                        </p:tgtEl>
                                        <p:attrNameLst>
                                          <p:attrName>style.visibility</p:attrName>
                                        </p:attrNameLst>
                                      </p:cBhvr>
                                      <p:to>
                                        <p:strVal val="visible"/>
                                      </p:to>
                                    </p:set>
                                    <p:anim calcmode="lin" valueType="num">
                                      <p:cBhvr additive="base">
                                        <p:cTn id="7" dur="500" fill="hold"/>
                                        <p:tgtEl>
                                          <p:spTgt spid="34852"/>
                                        </p:tgtEl>
                                        <p:attrNameLst>
                                          <p:attrName>ppt_x</p:attrName>
                                        </p:attrNameLst>
                                      </p:cBhvr>
                                      <p:tavLst>
                                        <p:tav tm="0">
                                          <p:val>
                                            <p:strVal val="#ppt_x"/>
                                          </p:val>
                                        </p:tav>
                                        <p:tav tm="100000">
                                          <p:val>
                                            <p:strVal val="#ppt_x"/>
                                          </p:val>
                                        </p:tav>
                                      </p:tavLst>
                                    </p:anim>
                                    <p:anim calcmode="lin" valueType="num">
                                      <p:cBhvr additive="base">
                                        <p:cTn id="8" dur="500" fill="hold"/>
                                        <p:tgtEl>
                                          <p:spTgt spid="34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br>
              <a:rPr lang="en-US" sz="1400" dirty="0"/>
            </a:br>
            <a:r>
              <a:rPr lang="en-US" sz="1400" dirty="0"/>
              <a:t> In-situ leaching site at the </a:t>
            </a:r>
            <a:r>
              <a:rPr lang="en-US" sz="1400" dirty="0" err="1"/>
              <a:t>Kamyshanovskoye</a:t>
            </a:r>
            <a:r>
              <a:rPr lang="en-US" sz="1400" dirty="0"/>
              <a:t> deposit, 2015</a:t>
            </a:r>
            <a:br>
              <a:rPr lang="en-US" sz="1400" dirty="0"/>
            </a:br>
            <a:endParaRPr lang="en-US" sz="1400" b="1" dirty="0"/>
          </a:p>
        </p:txBody>
      </p:sp>
      <p:pic>
        <p:nvPicPr>
          <p:cNvPr id="6" name="Content Placeholder 5" descr="in situ rec tests 2015.jpg"/>
          <p:cNvPicPr>
            <a:picLocks noGrp="1" noChangeAspect="1"/>
          </p:cNvPicPr>
          <p:nvPr>
            <p:ph idx="1"/>
          </p:nvPr>
        </p:nvPicPr>
        <p:blipFill>
          <a:blip r:embed="rId2" cstate="print"/>
          <a:stretch>
            <a:fillRect/>
          </a:stretch>
        </p:blipFill>
        <p:spPr>
          <a:xfrm>
            <a:off x="971600" y="836712"/>
            <a:ext cx="7272808" cy="5050019"/>
          </a:xfrm>
        </p:spPr>
      </p:pic>
      <p:grpSp>
        <p:nvGrpSpPr>
          <p:cNvPr id="4" name="Group 33"/>
          <p:cNvGrpSpPr>
            <a:grpSpLocks/>
          </p:cNvGrpSpPr>
          <p:nvPr/>
        </p:nvGrpSpPr>
        <p:grpSpPr bwMode="auto">
          <a:xfrm>
            <a:off x="8315325" y="6027738"/>
            <a:ext cx="720725" cy="712787"/>
            <a:chOff x="1224" y="590"/>
            <a:chExt cx="3289" cy="3248"/>
          </a:xfrm>
        </p:grpSpPr>
        <p:pic>
          <p:nvPicPr>
            <p:cNvPr id="5"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7"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8"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9"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0"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1"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12"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13" name="Group 47"/>
          <p:cNvGrpSpPr>
            <a:grpSpLocks/>
          </p:cNvGrpSpPr>
          <p:nvPr/>
        </p:nvGrpSpPr>
        <p:grpSpPr bwMode="auto">
          <a:xfrm>
            <a:off x="107950" y="6022975"/>
            <a:ext cx="719138" cy="719138"/>
            <a:chOff x="68" y="3794"/>
            <a:chExt cx="453" cy="453"/>
          </a:xfrm>
        </p:grpSpPr>
        <p:sp>
          <p:nvSpPr>
            <p:cNvPr id="14"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5"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
        <p:nvSpPr>
          <p:cNvPr id="16"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r>
              <a:rPr lang="en-US" sz="1200" b="0" dirty="0">
                <a:solidFill>
                  <a:schemeClr val="bg1"/>
                </a:solidFill>
              </a:rPr>
              <a:t>10</a:t>
            </a:r>
          </a:p>
        </p:txBody>
      </p:sp>
    </p:spTree>
    <p:extLst>
      <p:ext uri="{BB962C8B-B14F-4D97-AF65-F5344CB8AC3E}">
        <p14:creationId xmlns:p14="http://schemas.microsoft.com/office/powerpoint/2010/main" val="389990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ru-RU" sz="1400" b="1" dirty="0"/>
            </a:br>
            <a:r>
              <a:rPr lang="en-US" sz="1400" b="1" dirty="0"/>
              <a:t>Recovery of Uranium-Enriched </a:t>
            </a:r>
            <a:r>
              <a:rPr lang="en-US" sz="1400" b="1" dirty="0" err="1"/>
              <a:t>Anionite</a:t>
            </a:r>
            <a:r>
              <a:rPr lang="en-US" sz="1400" b="1" dirty="0"/>
              <a:t> from the Sorption Column at Test Site 2</a:t>
            </a:r>
            <a:br>
              <a:rPr lang="en-US" sz="1400" dirty="0"/>
            </a:br>
            <a:r>
              <a:rPr lang="en-US" sz="1400" dirty="0"/>
              <a:t>Based on the results of pilot-scale in-situ leaching operations at the </a:t>
            </a:r>
            <a:r>
              <a:rPr lang="en-US" sz="1400" dirty="0" err="1"/>
              <a:t>Kamyshanovskoye</a:t>
            </a:r>
            <a:r>
              <a:rPr lang="en-US" sz="1400" dirty="0"/>
              <a:t> deposit:</a:t>
            </a:r>
            <a:br>
              <a:rPr lang="en-US" sz="1400" dirty="0"/>
            </a:br>
            <a:r>
              <a:rPr lang="en-US" sz="1400" dirty="0"/>
              <a:t>A sorption column with 42 kg of </a:t>
            </a:r>
            <a:r>
              <a:rPr lang="en-US" sz="1400" dirty="0" err="1"/>
              <a:t>anionite</a:t>
            </a:r>
            <a:r>
              <a:rPr lang="en-US" sz="1400" dirty="0"/>
              <a:t> absorbed 1.9 kg of uranium over 8 days.</a:t>
            </a:r>
            <a:endParaRPr lang="en-US" sz="1400" b="1" dirty="0"/>
          </a:p>
        </p:txBody>
      </p:sp>
      <p:pic>
        <p:nvPicPr>
          <p:cNvPr id="5" name="Рисунок 48" descr="1/Фото%203%2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28800"/>
            <a:ext cx="6480719" cy="4032448"/>
          </a:xfrm>
          <a:prstGeom prst="rect">
            <a:avLst/>
          </a:prstGeom>
          <a:noFill/>
          <a:ln>
            <a:noFill/>
          </a:ln>
        </p:spPr>
      </p:pic>
      <p:grpSp>
        <p:nvGrpSpPr>
          <p:cNvPr id="4" name="Group 33"/>
          <p:cNvGrpSpPr>
            <a:grpSpLocks/>
          </p:cNvGrpSpPr>
          <p:nvPr/>
        </p:nvGrpSpPr>
        <p:grpSpPr bwMode="auto">
          <a:xfrm>
            <a:off x="8315325" y="6027738"/>
            <a:ext cx="720725" cy="712787"/>
            <a:chOff x="1224" y="590"/>
            <a:chExt cx="3289" cy="3248"/>
          </a:xfrm>
        </p:grpSpPr>
        <p:pic>
          <p:nvPicPr>
            <p:cNvPr id="6"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7"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8"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9"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0"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1"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12"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13" name="Group 47"/>
          <p:cNvGrpSpPr>
            <a:grpSpLocks/>
          </p:cNvGrpSpPr>
          <p:nvPr/>
        </p:nvGrpSpPr>
        <p:grpSpPr bwMode="auto">
          <a:xfrm>
            <a:off x="107950" y="6022975"/>
            <a:ext cx="719138" cy="719138"/>
            <a:chOff x="68" y="3794"/>
            <a:chExt cx="453" cy="453"/>
          </a:xfrm>
        </p:grpSpPr>
        <p:sp>
          <p:nvSpPr>
            <p:cNvPr id="14"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5"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
        <p:nvSpPr>
          <p:cNvPr id="16"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r>
              <a:rPr lang="en-US" sz="1200" b="0" dirty="0">
                <a:solidFill>
                  <a:schemeClr val="bg1"/>
                </a:solidFill>
              </a:rPr>
              <a:t>11</a:t>
            </a:r>
          </a:p>
        </p:txBody>
      </p:sp>
    </p:spTree>
    <p:extLst>
      <p:ext uri="{BB962C8B-B14F-4D97-AF65-F5344CB8AC3E}">
        <p14:creationId xmlns:p14="http://schemas.microsoft.com/office/powerpoint/2010/main" val="389990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130"/>
          </a:xfrm>
        </p:spPr>
        <p:txBody>
          <a:bodyPr/>
          <a:lstStyle/>
          <a:p>
            <a:r>
              <a:rPr lang="en-US" sz="1400" b="1" dirty="0"/>
              <a:t>Desorption and Production Stage of Yellowcake (U₃O₈)</a:t>
            </a:r>
            <a:br>
              <a:rPr lang="en-US" sz="1400" dirty="0"/>
            </a:br>
            <a:r>
              <a:rPr lang="en-US" sz="1400" dirty="0"/>
              <a:t>Laboratory process at the Institute of Nuclear Research (IIN) in Kara-</a:t>
            </a:r>
            <a:r>
              <a:rPr lang="en-US" sz="1400" dirty="0" err="1"/>
              <a:t>Balta</a:t>
            </a:r>
            <a:r>
              <a:rPr lang="en-US" sz="1400" dirty="0"/>
              <a:t> using </a:t>
            </a:r>
            <a:r>
              <a:rPr lang="en-US" sz="1400" dirty="0" err="1"/>
              <a:t>anionite</a:t>
            </a:r>
            <a:r>
              <a:rPr lang="en-US" sz="1400" dirty="0"/>
              <a:t> recovered from the sorption column at the </a:t>
            </a:r>
            <a:r>
              <a:rPr lang="en-US" sz="1400" dirty="0" err="1"/>
              <a:t>Kamyshanovskoye</a:t>
            </a:r>
            <a:r>
              <a:rPr lang="en-US" sz="1400" dirty="0"/>
              <a:t> deposit.</a:t>
            </a:r>
            <a:br>
              <a:rPr lang="ru-RU" sz="1400" b="1" dirty="0"/>
            </a:br>
            <a:endParaRPr lang="en-US" sz="1400" b="1" dirty="0"/>
          </a:p>
        </p:txBody>
      </p:sp>
      <p:pic>
        <p:nvPicPr>
          <p:cNvPr id="9" name="Рисунок 49" descr="1/Фото%2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470" y="1484783"/>
            <a:ext cx="4925060" cy="3456385"/>
          </a:xfrm>
          <a:prstGeom prst="rect">
            <a:avLst/>
          </a:prstGeom>
          <a:noFill/>
          <a:ln>
            <a:noFill/>
          </a:ln>
        </p:spPr>
      </p:pic>
      <p:grpSp>
        <p:nvGrpSpPr>
          <p:cNvPr id="4" name="Group 33"/>
          <p:cNvGrpSpPr>
            <a:grpSpLocks/>
          </p:cNvGrpSpPr>
          <p:nvPr/>
        </p:nvGrpSpPr>
        <p:grpSpPr bwMode="auto">
          <a:xfrm>
            <a:off x="8315325" y="6027738"/>
            <a:ext cx="720725" cy="712787"/>
            <a:chOff x="1224" y="590"/>
            <a:chExt cx="3289" cy="3248"/>
          </a:xfrm>
        </p:grpSpPr>
        <p:pic>
          <p:nvPicPr>
            <p:cNvPr id="5"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6"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7"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8"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0"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1"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12"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13" name="Group 47"/>
          <p:cNvGrpSpPr>
            <a:grpSpLocks/>
          </p:cNvGrpSpPr>
          <p:nvPr/>
        </p:nvGrpSpPr>
        <p:grpSpPr bwMode="auto">
          <a:xfrm>
            <a:off x="107950" y="6022975"/>
            <a:ext cx="719138" cy="719138"/>
            <a:chOff x="68" y="3794"/>
            <a:chExt cx="453" cy="453"/>
          </a:xfrm>
        </p:grpSpPr>
        <p:sp>
          <p:nvSpPr>
            <p:cNvPr id="14"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5"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
        <p:nvSpPr>
          <p:cNvPr id="16"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r>
              <a:rPr lang="en-US" sz="1200" b="0" dirty="0">
                <a:solidFill>
                  <a:schemeClr val="bg1"/>
                </a:solidFill>
              </a:rPr>
              <a:t>12</a:t>
            </a:r>
          </a:p>
        </p:txBody>
      </p:sp>
    </p:spTree>
    <p:extLst>
      <p:ext uri="{BB962C8B-B14F-4D97-AF65-F5344CB8AC3E}">
        <p14:creationId xmlns:p14="http://schemas.microsoft.com/office/powerpoint/2010/main" val="389990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548680"/>
            <a:ext cx="8229600" cy="864096"/>
          </a:xfrm>
        </p:spPr>
        <p:txBody>
          <a:bodyPr/>
          <a:lstStyle/>
          <a:p>
            <a:r>
              <a:rPr lang="en-US" sz="1600" b="1" dirty="0"/>
              <a:t>Yellowcake (Uranium Oxide, U₃O₈) Produced from the </a:t>
            </a:r>
            <a:r>
              <a:rPr lang="en-US" sz="1600" b="1" dirty="0" err="1"/>
              <a:t>Kamyshanovskoye</a:t>
            </a:r>
            <a:r>
              <a:rPr lang="en-US" sz="1600" b="1" dirty="0"/>
              <a:t> Deposit</a:t>
            </a:r>
            <a:br>
              <a:rPr lang="en-US" sz="1600" dirty="0"/>
            </a:br>
            <a:r>
              <a:rPr lang="en-US" sz="1600" dirty="0"/>
              <a:t>Produced at the IIN Kara-</a:t>
            </a:r>
            <a:r>
              <a:rPr lang="en-US" sz="1600" dirty="0" err="1"/>
              <a:t>Balta</a:t>
            </a:r>
            <a:r>
              <a:rPr lang="en-US" sz="1600" dirty="0"/>
              <a:t> laboratory under the supervision of Professor L.I. </a:t>
            </a:r>
            <a:r>
              <a:rPr lang="en-US" sz="1600" dirty="0" err="1"/>
              <a:t>Evteeva</a:t>
            </a:r>
            <a:r>
              <a:rPr lang="en-US" sz="1600" dirty="0"/>
              <a:t>, November 2015.</a:t>
            </a:r>
            <a:br>
              <a:rPr lang="ru-RU" sz="1600" b="1" dirty="0"/>
            </a:br>
            <a:br>
              <a:rPr lang="ru-RU" sz="1600" b="1" dirty="0"/>
            </a:br>
            <a:endParaRPr lang="en-US" sz="1600" b="1" dirty="0"/>
          </a:p>
        </p:txBody>
      </p:sp>
      <p:pic>
        <p:nvPicPr>
          <p:cNvPr id="5" name="Рисунок 55" descr="1/Фото%20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060848"/>
            <a:ext cx="5688632" cy="3312368"/>
          </a:xfrm>
          <a:prstGeom prst="rect">
            <a:avLst/>
          </a:prstGeom>
          <a:noFill/>
          <a:ln>
            <a:noFill/>
          </a:ln>
        </p:spPr>
      </p:pic>
      <p:grpSp>
        <p:nvGrpSpPr>
          <p:cNvPr id="4" name="Group 33"/>
          <p:cNvGrpSpPr>
            <a:grpSpLocks/>
          </p:cNvGrpSpPr>
          <p:nvPr/>
        </p:nvGrpSpPr>
        <p:grpSpPr bwMode="auto">
          <a:xfrm>
            <a:off x="8315325" y="6027738"/>
            <a:ext cx="720725" cy="712787"/>
            <a:chOff x="1224" y="590"/>
            <a:chExt cx="3289" cy="3248"/>
          </a:xfrm>
        </p:grpSpPr>
        <p:pic>
          <p:nvPicPr>
            <p:cNvPr id="6"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7"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8"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9"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0"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1"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12"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13" name="Group 47"/>
          <p:cNvGrpSpPr>
            <a:grpSpLocks/>
          </p:cNvGrpSpPr>
          <p:nvPr/>
        </p:nvGrpSpPr>
        <p:grpSpPr bwMode="auto">
          <a:xfrm>
            <a:off x="107950" y="6022975"/>
            <a:ext cx="719138" cy="719138"/>
            <a:chOff x="68" y="3794"/>
            <a:chExt cx="453" cy="453"/>
          </a:xfrm>
        </p:grpSpPr>
        <p:sp>
          <p:nvSpPr>
            <p:cNvPr id="14"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5"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
        <p:nvSpPr>
          <p:cNvPr id="16"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r>
              <a:rPr lang="en-US" sz="1200" b="0" dirty="0">
                <a:solidFill>
                  <a:schemeClr val="bg1"/>
                </a:solidFill>
              </a:rPr>
              <a:t>13</a:t>
            </a:r>
          </a:p>
          <a:p>
            <a:pPr algn="ctr"/>
            <a:endParaRPr lang="en-US" sz="1200" b="0" dirty="0">
              <a:solidFill>
                <a:schemeClr val="bg1"/>
              </a:solidFill>
            </a:endParaRPr>
          </a:p>
        </p:txBody>
      </p:sp>
    </p:spTree>
    <p:extLst>
      <p:ext uri="{BB962C8B-B14F-4D97-AF65-F5344CB8AC3E}">
        <p14:creationId xmlns:p14="http://schemas.microsoft.com/office/powerpoint/2010/main" val="75717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059832" y="0"/>
            <a:ext cx="5761037" cy="474663"/>
          </a:xfrm>
          <a:prstGeom prst="rect">
            <a:avLst/>
          </a:prstGeom>
          <a:noFill/>
          <a:ln w="9525">
            <a:noFill/>
            <a:miter lim="800000"/>
            <a:headEnd/>
            <a:tailEnd/>
          </a:ln>
        </p:spPr>
        <p:txBody>
          <a:bodyPr wrap="none" anchor="ctr"/>
          <a:lstStyle/>
          <a:p>
            <a:pPr algn="r"/>
            <a:r>
              <a:rPr lang="en-US" sz="1400" b="0">
                <a:solidFill>
                  <a:srgbClr val="FFCC66"/>
                </a:solidFill>
              </a:rPr>
              <a:t>SUMMARY</a:t>
            </a:r>
            <a:r>
              <a:rPr lang="ru-RU" sz="1400" b="0">
                <a:solidFill>
                  <a:srgbClr val="FFCC66"/>
                </a:solidFill>
              </a:rPr>
              <a:t>       </a:t>
            </a:r>
            <a:r>
              <a:rPr lang="ru-RU" sz="1400" b="0">
                <a:solidFill>
                  <a:srgbClr val="FFCC66"/>
                </a:solidFill>
                <a:sym typeface="Wingdings 2" pitchFamily="18" charset="2"/>
              </a:rPr>
              <a:t></a:t>
            </a:r>
            <a:endParaRPr lang="ru-RU" sz="1400" b="0">
              <a:solidFill>
                <a:srgbClr val="FFCC66"/>
              </a:solidFill>
              <a:cs typeface="Arial" charset="0"/>
              <a:sym typeface="Wingdings" pitchFamily="2" charset="2"/>
            </a:endParaRPr>
          </a:p>
        </p:txBody>
      </p:sp>
      <p:grpSp>
        <p:nvGrpSpPr>
          <p:cNvPr id="7171" name="Group 8"/>
          <p:cNvGrpSpPr>
            <a:grpSpLocks/>
          </p:cNvGrpSpPr>
          <p:nvPr/>
        </p:nvGrpSpPr>
        <p:grpSpPr bwMode="auto">
          <a:xfrm>
            <a:off x="8315325" y="6027738"/>
            <a:ext cx="720725" cy="712787"/>
            <a:chOff x="1224" y="590"/>
            <a:chExt cx="3289" cy="3248"/>
          </a:xfrm>
        </p:grpSpPr>
        <p:pic>
          <p:nvPicPr>
            <p:cNvPr id="7178" name="Picture 9"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7179" name="Oval 10"/>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7180" name="Oval 11"/>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7181" name="Oval 12"/>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7182" name="Oval 13"/>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7183" name="Oval 14"/>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7172" name="Rectangle 3"/>
          <p:cNvSpPr>
            <a:spLocks noChangeArrowheads="1"/>
          </p:cNvSpPr>
          <p:nvPr/>
        </p:nvSpPr>
        <p:spPr bwMode="auto">
          <a:xfrm>
            <a:off x="803596" y="1124744"/>
            <a:ext cx="7572375" cy="4660900"/>
          </a:xfrm>
          <a:prstGeom prst="rect">
            <a:avLst/>
          </a:prstGeom>
          <a:noFill/>
          <a:ln w="9525">
            <a:noFill/>
            <a:miter lim="800000"/>
            <a:headEnd/>
            <a:tailEnd/>
          </a:ln>
        </p:spPr>
        <p:txBody>
          <a:bodyPr/>
          <a:lstStyle/>
          <a:p>
            <a:pPr algn="ctr">
              <a:spcBef>
                <a:spcPct val="20000"/>
              </a:spcBef>
            </a:pPr>
            <a:endParaRPr lang="en-US" sz="2400" dirty="0">
              <a:solidFill>
                <a:srgbClr val="FF0000"/>
              </a:solidFill>
            </a:endParaRPr>
          </a:p>
        </p:txBody>
      </p:sp>
      <p:sp>
        <p:nvSpPr>
          <p:cNvPr id="7173"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62D4876C-F024-414D-AA51-82B7D7F760F2}" type="slidenum">
              <a:rPr lang="en-US" sz="1200" b="0">
                <a:solidFill>
                  <a:schemeClr val="bg1"/>
                </a:solidFill>
              </a:rPr>
              <a:pPr algn="ctr"/>
              <a:t>14</a:t>
            </a:fld>
            <a:endParaRPr lang="en-US" sz="1200" b="0">
              <a:solidFill>
                <a:schemeClr val="bg1"/>
              </a:solidFill>
            </a:endParaRPr>
          </a:p>
        </p:txBody>
      </p:sp>
      <p:sp>
        <p:nvSpPr>
          <p:cNvPr id="7174" name="AutoShape 19"/>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a:solidFill>
                  <a:schemeClr val="bg2"/>
                </a:solidFill>
              </a:rPr>
              <a:t>General Data</a:t>
            </a:r>
          </a:p>
        </p:txBody>
      </p:sp>
      <p:grpSp>
        <p:nvGrpSpPr>
          <p:cNvPr id="7175" name="Group 20"/>
          <p:cNvGrpSpPr>
            <a:grpSpLocks/>
          </p:cNvGrpSpPr>
          <p:nvPr/>
        </p:nvGrpSpPr>
        <p:grpSpPr bwMode="auto">
          <a:xfrm>
            <a:off x="107950" y="6022975"/>
            <a:ext cx="719138" cy="719138"/>
            <a:chOff x="68" y="3794"/>
            <a:chExt cx="453" cy="453"/>
          </a:xfrm>
        </p:grpSpPr>
        <p:sp>
          <p:nvSpPr>
            <p:cNvPr id="7176" name="Oval 21"/>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7177" name="Picture 22" descr="KR"/>
            <p:cNvPicPr>
              <a:picLocks noChangeAspect="1" noChangeArrowheads="1"/>
            </p:cNvPicPr>
            <p:nvPr/>
          </p:nvPicPr>
          <p:blipFill>
            <a:blip r:embed="rId3" cstate="print"/>
            <a:srcRect/>
            <a:stretch>
              <a:fillRect/>
            </a:stretch>
          </p:blipFill>
          <p:spPr bwMode="auto">
            <a:xfrm>
              <a:off x="113" y="3929"/>
              <a:ext cx="363" cy="177"/>
            </a:xfrm>
            <a:prstGeom prst="rect">
              <a:avLst/>
            </a:prstGeom>
            <a:noFill/>
            <a:ln w="9525">
              <a:noFill/>
              <a:miter lim="800000"/>
              <a:headEnd/>
              <a:tailEnd/>
            </a:ln>
          </p:spPr>
        </p:pic>
      </p:grpSp>
      <p:sp>
        <p:nvSpPr>
          <p:cNvPr id="16" name="Title 1"/>
          <p:cNvSpPr txBox="1">
            <a:spLocks/>
          </p:cNvSpPr>
          <p:nvPr/>
        </p:nvSpPr>
        <p:spPr>
          <a:xfrm>
            <a:off x="457200" y="533400"/>
            <a:ext cx="8229600" cy="2286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800" dirty="0" err="1"/>
              <a:t>Kamyshanovskoye</a:t>
            </a:r>
            <a:r>
              <a:rPr lang="en-US" sz="1800" dirty="0"/>
              <a:t> Uranium Deposit</a:t>
            </a:r>
            <a:br>
              <a:rPr lang="en-US" sz="1800" dirty="0"/>
            </a:br>
            <a:r>
              <a:rPr lang="en-US" sz="1800" dirty="0"/>
              <a:t>Economic Model (Project)</a:t>
            </a:r>
            <a:br>
              <a:rPr lang="en-US" sz="1800" dirty="0"/>
            </a:br>
            <a:r>
              <a:rPr lang="en-US" sz="1400" dirty="0"/>
              <a:t>Main product – U₃O₈</a:t>
            </a:r>
            <a:br>
              <a:rPr lang="en-US" sz="1400" dirty="0"/>
            </a:br>
            <a:r>
              <a:rPr lang="en-US" sz="1400" dirty="0"/>
              <a:t>Uranium recovery – 80%</a:t>
            </a:r>
            <a:br>
              <a:rPr lang="en-US" sz="1400" dirty="0"/>
            </a:br>
            <a:r>
              <a:rPr lang="en-US" sz="1400" dirty="0"/>
              <a:t>U₃O₈ price – $103/lb ($220/kg)</a:t>
            </a:r>
            <a:endParaRPr lang="en-US" sz="1600" dirty="0"/>
          </a:p>
          <a:p>
            <a:endParaRPr lang="en-US" sz="1400" dirty="0"/>
          </a:p>
          <a:p>
            <a:br>
              <a:rPr lang="en-US" sz="1400" b="1" dirty="0"/>
            </a:br>
            <a:endParaRPr lang="en-US" sz="1400" b="1" dirty="0"/>
          </a:p>
        </p:txBody>
      </p:sp>
      <p:pic>
        <p:nvPicPr>
          <p:cNvPr id="1026" name="Picture 2"/>
          <p:cNvPicPr>
            <a:picLocks noChangeAspect="1" noChangeArrowheads="1"/>
          </p:cNvPicPr>
          <p:nvPr/>
        </p:nvPicPr>
        <p:blipFill>
          <a:blip r:embed="rId4" cstate="print"/>
          <a:srcRect/>
          <a:stretch>
            <a:fillRect/>
          </a:stretch>
        </p:blipFill>
        <p:spPr bwMode="auto">
          <a:xfrm>
            <a:off x="893763" y="2406650"/>
            <a:ext cx="7354887" cy="2047875"/>
          </a:xfrm>
          <a:prstGeom prst="rect">
            <a:avLst/>
          </a:prstGeom>
          <a:noFill/>
          <a:ln w="9525">
            <a:noFill/>
            <a:miter lim="800000"/>
            <a:headEnd/>
            <a:tailEnd/>
          </a:ln>
          <a:effectLst/>
        </p:spPr>
      </p:pic>
    </p:spTree>
    <p:extLst>
      <p:ext uri="{BB962C8B-B14F-4D97-AF65-F5344CB8AC3E}">
        <p14:creationId xmlns:p14="http://schemas.microsoft.com/office/powerpoint/2010/main" val="300390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132138" y="0"/>
            <a:ext cx="5761037" cy="474663"/>
          </a:xfrm>
          <a:prstGeom prst="rect">
            <a:avLst/>
          </a:prstGeom>
          <a:noFill/>
          <a:ln w="9525">
            <a:noFill/>
            <a:miter lim="800000"/>
            <a:headEnd/>
            <a:tailEnd/>
          </a:ln>
        </p:spPr>
        <p:txBody>
          <a:bodyPr wrap="none" anchor="ctr"/>
          <a:lstStyle/>
          <a:p>
            <a:pPr algn="r"/>
            <a:r>
              <a:rPr lang="en-US" sz="1400" b="0">
                <a:solidFill>
                  <a:srgbClr val="FFCC66"/>
                </a:solidFill>
              </a:rPr>
              <a:t>SUMMARY</a:t>
            </a:r>
            <a:r>
              <a:rPr lang="ru-RU" sz="1400" b="0">
                <a:solidFill>
                  <a:srgbClr val="FFCC66"/>
                </a:solidFill>
              </a:rPr>
              <a:t>       </a:t>
            </a:r>
            <a:r>
              <a:rPr lang="ru-RU" sz="1400" b="0">
                <a:solidFill>
                  <a:srgbClr val="FFCC66"/>
                </a:solidFill>
                <a:sym typeface="Wingdings 2" pitchFamily="18" charset="2"/>
              </a:rPr>
              <a:t></a:t>
            </a:r>
            <a:endParaRPr lang="ru-RU" sz="1400" b="0">
              <a:solidFill>
                <a:srgbClr val="FFCC66"/>
              </a:solidFill>
              <a:cs typeface="Arial" charset="0"/>
              <a:sym typeface="Wingdings" pitchFamily="2" charset="2"/>
            </a:endParaRPr>
          </a:p>
        </p:txBody>
      </p:sp>
      <p:grpSp>
        <p:nvGrpSpPr>
          <p:cNvPr id="9219" name="Group 8"/>
          <p:cNvGrpSpPr>
            <a:grpSpLocks/>
          </p:cNvGrpSpPr>
          <p:nvPr/>
        </p:nvGrpSpPr>
        <p:grpSpPr bwMode="auto">
          <a:xfrm>
            <a:off x="8315325" y="6027738"/>
            <a:ext cx="720725" cy="712787"/>
            <a:chOff x="1224" y="590"/>
            <a:chExt cx="3289" cy="3248"/>
          </a:xfrm>
        </p:grpSpPr>
        <p:pic>
          <p:nvPicPr>
            <p:cNvPr id="9227" name="Picture 9"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9228" name="Oval 10"/>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9229" name="Oval 11"/>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9230" name="Oval 12"/>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9231" name="Oval 13"/>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9232" name="Oval 14"/>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9220" name="Content Placeholder 1"/>
          <p:cNvSpPr>
            <a:spLocks/>
          </p:cNvSpPr>
          <p:nvPr/>
        </p:nvSpPr>
        <p:spPr bwMode="auto">
          <a:xfrm>
            <a:off x="683568" y="548680"/>
            <a:ext cx="7786688" cy="5013920"/>
          </a:xfrm>
          <a:prstGeom prst="rect">
            <a:avLst/>
          </a:prstGeom>
          <a:noFill/>
          <a:ln w="9525">
            <a:noFill/>
            <a:miter lim="800000"/>
            <a:headEnd/>
            <a:tailEnd/>
          </a:ln>
        </p:spPr>
        <p:txBody>
          <a:bodyPr/>
          <a:lstStyle/>
          <a:p>
            <a:pPr marL="742950" lvl="1" indent="-285750" algn="ctr">
              <a:spcBef>
                <a:spcPct val="20000"/>
              </a:spcBef>
              <a:buFont typeface="Arial" charset="0"/>
              <a:buNone/>
            </a:pPr>
            <a:endParaRPr lang="en-US" sz="2000" dirty="0"/>
          </a:p>
        </p:txBody>
      </p:sp>
      <p:sp>
        <p:nvSpPr>
          <p:cNvPr id="9221" name="Content Placeholder 2"/>
          <p:cNvSpPr>
            <a:spLocks/>
          </p:cNvSpPr>
          <p:nvPr/>
        </p:nvSpPr>
        <p:spPr bwMode="auto">
          <a:xfrm>
            <a:off x="928688" y="1714500"/>
            <a:ext cx="7758112" cy="3786188"/>
          </a:xfrm>
          <a:prstGeom prst="rect">
            <a:avLst/>
          </a:prstGeom>
          <a:noFill/>
          <a:ln w="9525">
            <a:noFill/>
            <a:miter lim="800000"/>
            <a:headEnd/>
            <a:tailEnd/>
          </a:ln>
        </p:spPr>
        <p:txBody>
          <a:bodyPr/>
          <a:lstStyle/>
          <a:p>
            <a:pPr marL="174625" indent="-174625" algn="ctr">
              <a:spcBef>
                <a:spcPct val="20000"/>
              </a:spcBef>
            </a:pPr>
            <a:endParaRPr lang="en-US" sz="1200" b="0" dirty="0"/>
          </a:p>
        </p:txBody>
      </p:sp>
      <p:sp>
        <p:nvSpPr>
          <p:cNvPr id="9222"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0270CB6A-3949-4B47-96BF-2ACB37F85D0B}" type="slidenum">
              <a:rPr lang="en-US" sz="1200" b="0">
                <a:solidFill>
                  <a:schemeClr val="bg1"/>
                </a:solidFill>
              </a:rPr>
              <a:pPr algn="ctr"/>
              <a:t>15</a:t>
            </a:fld>
            <a:endParaRPr lang="en-US" sz="1200" b="0">
              <a:solidFill>
                <a:schemeClr val="bg1"/>
              </a:solidFill>
            </a:endParaRPr>
          </a:p>
        </p:txBody>
      </p:sp>
      <p:sp>
        <p:nvSpPr>
          <p:cNvPr id="9223" name="AutoShape 19"/>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a:solidFill>
                  <a:schemeClr val="bg2"/>
                </a:solidFill>
              </a:rPr>
              <a:t>General Data</a:t>
            </a:r>
          </a:p>
        </p:txBody>
      </p:sp>
      <p:grpSp>
        <p:nvGrpSpPr>
          <p:cNvPr id="9224" name="Group 20"/>
          <p:cNvGrpSpPr>
            <a:grpSpLocks/>
          </p:cNvGrpSpPr>
          <p:nvPr/>
        </p:nvGrpSpPr>
        <p:grpSpPr bwMode="auto">
          <a:xfrm>
            <a:off x="107950" y="6022975"/>
            <a:ext cx="719138" cy="719138"/>
            <a:chOff x="68" y="3794"/>
            <a:chExt cx="453" cy="453"/>
          </a:xfrm>
        </p:grpSpPr>
        <p:sp>
          <p:nvSpPr>
            <p:cNvPr id="9225" name="Oval 21"/>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9226" name="Picture 22" descr="KR"/>
            <p:cNvPicPr>
              <a:picLocks noChangeAspect="1" noChangeArrowheads="1"/>
            </p:cNvPicPr>
            <p:nvPr/>
          </p:nvPicPr>
          <p:blipFill>
            <a:blip r:embed="rId3" cstate="print"/>
            <a:srcRect/>
            <a:stretch>
              <a:fillRect/>
            </a:stretch>
          </p:blipFill>
          <p:spPr bwMode="auto">
            <a:xfrm>
              <a:off x="113" y="3929"/>
              <a:ext cx="363" cy="177"/>
            </a:xfrm>
            <a:prstGeom prst="rect">
              <a:avLst/>
            </a:prstGeom>
            <a:noFill/>
            <a:ln w="9525">
              <a:noFill/>
              <a:miter lim="800000"/>
              <a:headEnd/>
              <a:tailEnd/>
            </a:ln>
          </p:spPr>
        </p:pic>
      </p:grpSp>
      <p:sp>
        <p:nvSpPr>
          <p:cNvPr id="3" name="Rectangle 1"/>
          <p:cNvSpPr>
            <a:spLocks noChangeArrowheads="1"/>
          </p:cNvSpPr>
          <p:nvPr/>
        </p:nvSpPr>
        <p:spPr bwMode="auto">
          <a:xfrm>
            <a:off x="143653" y="1825625"/>
            <a:ext cx="133599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02393881-D2D1-46C1-87E8-8AD90068AD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txBox="1">
            <a:spLocks noGrp="1"/>
          </p:cNvSpPr>
          <p:nvPr/>
        </p:nvSpPr>
        <p:spPr bwMode="auto">
          <a:xfrm>
            <a:off x="366713" y="6357938"/>
            <a:ext cx="2133600" cy="285750"/>
          </a:xfrm>
          <a:prstGeom prst="rect">
            <a:avLst/>
          </a:prstGeom>
          <a:noFill/>
          <a:ln w="9525">
            <a:noFill/>
            <a:miter lim="800000"/>
            <a:headEnd/>
            <a:tailEnd/>
          </a:ln>
        </p:spPr>
        <p:txBody>
          <a:bodyPr/>
          <a:lstStyle/>
          <a:p>
            <a:endParaRPr lang="de-DE" sz="1400" b="0">
              <a:solidFill>
                <a:schemeClr val="bg1"/>
              </a:solidFill>
            </a:endParaRPr>
          </a:p>
        </p:txBody>
      </p:sp>
      <p:sp>
        <p:nvSpPr>
          <p:cNvPr id="43012" name="Rectangle 4"/>
          <p:cNvSpPr>
            <a:spLocks noChangeArrowheads="1"/>
          </p:cNvSpPr>
          <p:nvPr/>
        </p:nvSpPr>
        <p:spPr bwMode="auto">
          <a:xfrm>
            <a:off x="467545" y="692696"/>
            <a:ext cx="5760639" cy="5104855"/>
          </a:xfrm>
          <a:prstGeom prst="rect">
            <a:avLst/>
          </a:prstGeom>
          <a:noFill/>
          <a:ln w="9525">
            <a:noFill/>
            <a:miter lim="800000"/>
            <a:headEnd/>
            <a:tailEnd/>
          </a:ln>
        </p:spPr>
        <p:txBody>
          <a:bodyPr/>
          <a:lstStyle/>
          <a:p>
            <a:pPr marL="95250" indent="-7938" algn="ctr" defTabSz="179388"/>
            <a:r>
              <a:rPr lang="en-US" sz="2400" dirty="0"/>
              <a:t>Presentation at the International Conference of </a:t>
            </a:r>
            <a:r>
              <a:rPr lang="en-US" sz="2400" dirty="0" err="1"/>
              <a:t>Kazatomprom</a:t>
            </a:r>
            <a:endParaRPr lang="ru-RU" sz="1800" b="0" dirty="0"/>
          </a:p>
          <a:p>
            <a:pPr marL="95250" indent="-7938" defTabSz="179388"/>
            <a:endParaRPr lang="ru-RU" sz="1800" b="0" dirty="0"/>
          </a:p>
          <a:p>
            <a:r>
              <a:rPr lang="en-US" sz="1400" dirty="0"/>
              <a:t>In August 2017, at the VIII International Scientific and Practical Conference "Current Issues of the Uranium Industry" held in Astana, Republic of Kazakhstan, our company presented a report on the industrial experience of in-situ uranium recovery from uranium-bearing peat, a method applied for the first time worldwide by our company.</a:t>
            </a:r>
          </a:p>
          <a:p>
            <a:r>
              <a:rPr lang="en-US" sz="1400" dirty="0"/>
              <a:t>The report demonstrated the principle feasibility of applying this method to similar deposits.</a:t>
            </a:r>
          </a:p>
          <a:p>
            <a:r>
              <a:rPr lang="en-US" sz="1400" dirty="0"/>
              <a:t>Our company’s method of in-situ uranium leaching for development of the </a:t>
            </a:r>
            <a:r>
              <a:rPr lang="en-US" sz="1400" dirty="0" err="1"/>
              <a:t>Kamyshanovskoye</a:t>
            </a:r>
            <a:r>
              <a:rPr lang="en-US" sz="1400" dirty="0"/>
              <a:t> deposit was recognized as one of the most cost-effective mining approaches.</a:t>
            </a:r>
          </a:p>
          <a:p>
            <a:pPr marL="95250" indent="-7938" defTabSz="179388"/>
            <a:endParaRPr lang="ru-RU" sz="1800" b="0" dirty="0">
              <a:latin typeface="Calibri" pitchFamily="34" charset="0"/>
            </a:endParaRPr>
          </a:p>
        </p:txBody>
      </p:sp>
      <p:grpSp>
        <p:nvGrpSpPr>
          <p:cNvPr id="43013" name="Group 7"/>
          <p:cNvGrpSpPr>
            <a:grpSpLocks/>
          </p:cNvGrpSpPr>
          <p:nvPr/>
        </p:nvGrpSpPr>
        <p:grpSpPr bwMode="auto">
          <a:xfrm>
            <a:off x="8316913" y="6021388"/>
            <a:ext cx="720725" cy="712787"/>
            <a:chOff x="1224" y="590"/>
            <a:chExt cx="3289" cy="3248"/>
          </a:xfrm>
        </p:grpSpPr>
        <p:pic>
          <p:nvPicPr>
            <p:cNvPr id="43015" name="Picture 8"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43016" name="Oval 9"/>
            <p:cNvSpPr>
              <a:spLocks noChangeArrowheads="1"/>
            </p:cNvSpPr>
            <p:nvPr/>
          </p:nvSpPr>
          <p:spPr bwMode="auto">
            <a:xfrm>
              <a:off x="3368" y="3028"/>
              <a:ext cx="545" cy="544"/>
            </a:xfrm>
            <a:prstGeom prst="ellipse">
              <a:avLst/>
            </a:prstGeom>
            <a:solidFill>
              <a:srgbClr val="FFFF66"/>
            </a:solidFill>
            <a:ln w="41275">
              <a:solidFill>
                <a:srgbClr val="FFFF66"/>
              </a:solidFill>
              <a:round/>
              <a:headEnd/>
              <a:tailEnd/>
            </a:ln>
          </p:spPr>
          <p:txBody>
            <a:bodyPr wrap="none" anchor="ctr"/>
            <a:lstStyle/>
            <a:p>
              <a:pPr algn="ctr"/>
              <a:endParaRPr lang="ru-RU" sz="1800"/>
            </a:p>
          </p:txBody>
        </p:sp>
        <p:sp>
          <p:nvSpPr>
            <p:cNvPr id="43017" name="Oval 10"/>
            <p:cNvSpPr>
              <a:spLocks noChangeArrowheads="1"/>
            </p:cNvSpPr>
            <p:nvPr/>
          </p:nvSpPr>
          <p:spPr bwMode="auto">
            <a:xfrm>
              <a:off x="3858" y="1546"/>
              <a:ext cx="545" cy="544"/>
            </a:xfrm>
            <a:prstGeom prst="ellipse">
              <a:avLst/>
            </a:prstGeom>
            <a:solidFill>
              <a:srgbClr val="DA2724"/>
            </a:solidFill>
            <a:ln w="41275">
              <a:solidFill>
                <a:srgbClr val="DA2724"/>
              </a:solidFill>
              <a:round/>
              <a:headEnd/>
              <a:tailEnd/>
            </a:ln>
          </p:spPr>
          <p:txBody>
            <a:bodyPr wrap="none" anchor="ctr"/>
            <a:lstStyle/>
            <a:p>
              <a:pPr algn="ctr"/>
              <a:endParaRPr lang="ru-RU" sz="1800"/>
            </a:p>
          </p:txBody>
        </p:sp>
        <p:sp>
          <p:nvSpPr>
            <p:cNvPr id="43018" name="Oval 11"/>
            <p:cNvSpPr>
              <a:spLocks noChangeArrowheads="1"/>
            </p:cNvSpPr>
            <p:nvPr/>
          </p:nvSpPr>
          <p:spPr bwMode="auto">
            <a:xfrm>
              <a:off x="2618" y="627"/>
              <a:ext cx="545" cy="544"/>
            </a:xfrm>
            <a:prstGeom prst="ellipse">
              <a:avLst/>
            </a:prstGeom>
            <a:solidFill>
              <a:srgbClr val="FF6600"/>
            </a:solidFill>
            <a:ln w="41275">
              <a:solidFill>
                <a:srgbClr val="FF6600"/>
              </a:solidFill>
              <a:round/>
              <a:headEnd/>
              <a:tailEnd/>
            </a:ln>
          </p:spPr>
          <p:txBody>
            <a:bodyPr wrap="none" anchor="ctr"/>
            <a:lstStyle/>
            <a:p>
              <a:pPr algn="ctr"/>
              <a:endParaRPr lang="ru-RU" sz="1800"/>
            </a:p>
          </p:txBody>
        </p:sp>
        <p:sp>
          <p:nvSpPr>
            <p:cNvPr id="43019" name="Oval 12"/>
            <p:cNvSpPr>
              <a:spLocks noChangeArrowheads="1"/>
            </p:cNvSpPr>
            <p:nvPr/>
          </p:nvSpPr>
          <p:spPr bwMode="auto">
            <a:xfrm>
              <a:off x="1826" y="3013"/>
              <a:ext cx="544" cy="545"/>
            </a:xfrm>
            <a:prstGeom prst="ellipse">
              <a:avLst/>
            </a:prstGeom>
            <a:solidFill>
              <a:srgbClr val="FFCC00"/>
            </a:solidFill>
            <a:ln w="41275">
              <a:solidFill>
                <a:srgbClr val="FFCC00"/>
              </a:solidFill>
              <a:round/>
              <a:headEnd/>
              <a:tailEnd/>
            </a:ln>
          </p:spPr>
          <p:txBody>
            <a:bodyPr wrap="none" anchor="ctr"/>
            <a:lstStyle/>
            <a:p>
              <a:pPr algn="ctr"/>
              <a:endParaRPr lang="ru-RU" sz="1800"/>
            </a:p>
          </p:txBody>
        </p:sp>
        <p:sp>
          <p:nvSpPr>
            <p:cNvPr id="43020" name="Oval 13"/>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43014" name="Slide Number Placeholder 2"/>
          <p:cNvSpPr txBox="1">
            <a:spLocks noGrp="1"/>
          </p:cNvSpPr>
          <p:nvPr/>
        </p:nvSpPr>
        <p:spPr bwMode="auto">
          <a:xfrm>
            <a:off x="8461375" y="6230938"/>
            <a:ext cx="360363" cy="271462"/>
          </a:xfrm>
          <a:prstGeom prst="rect">
            <a:avLst/>
          </a:prstGeom>
          <a:noFill/>
          <a:ln w="9525">
            <a:noFill/>
            <a:miter lim="800000"/>
            <a:headEnd/>
            <a:tailEnd/>
          </a:ln>
        </p:spPr>
        <p:txBody>
          <a:bodyPr/>
          <a:lstStyle/>
          <a:p>
            <a:pPr algn="ctr"/>
            <a:fld id="{4D1EA5CC-37DA-4E4B-A972-02701C6BE1C3}" type="slidenum">
              <a:rPr lang="en-US" sz="1200" b="0">
                <a:solidFill>
                  <a:schemeClr val="bg1"/>
                </a:solidFill>
              </a:rPr>
              <a:pPr algn="ctr"/>
              <a:t>16</a:t>
            </a:fld>
            <a:endParaRPr lang="en-US" sz="1200" b="0">
              <a:solidFill>
                <a:schemeClr val="bg1"/>
              </a:solidFill>
            </a:endParaRPr>
          </a:p>
        </p:txBody>
      </p:sp>
      <p:grpSp>
        <p:nvGrpSpPr>
          <p:cNvPr id="13" name="Group 33"/>
          <p:cNvGrpSpPr>
            <a:grpSpLocks/>
          </p:cNvGrpSpPr>
          <p:nvPr/>
        </p:nvGrpSpPr>
        <p:grpSpPr bwMode="auto">
          <a:xfrm>
            <a:off x="8315325" y="6027738"/>
            <a:ext cx="720725" cy="712787"/>
            <a:chOff x="1224" y="590"/>
            <a:chExt cx="3289" cy="3248"/>
          </a:xfrm>
        </p:grpSpPr>
        <p:pic>
          <p:nvPicPr>
            <p:cNvPr id="14"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15"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16"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17"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8"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9"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20"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Contacts</a:t>
            </a:r>
          </a:p>
        </p:txBody>
      </p:sp>
      <p:grpSp>
        <p:nvGrpSpPr>
          <p:cNvPr id="21" name="Group 47"/>
          <p:cNvGrpSpPr>
            <a:grpSpLocks/>
          </p:cNvGrpSpPr>
          <p:nvPr/>
        </p:nvGrpSpPr>
        <p:grpSpPr bwMode="auto">
          <a:xfrm>
            <a:off x="107950" y="6022975"/>
            <a:ext cx="719138" cy="719138"/>
            <a:chOff x="68" y="3794"/>
            <a:chExt cx="453" cy="453"/>
          </a:xfrm>
        </p:grpSpPr>
        <p:sp>
          <p:nvSpPr>
            <p:cNvPr id="22"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23"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pic>
        <p:nvPicPr>
          <p:cNvPr id="4" name="Рисунок 3">
            <a:extLst>
              <a:ext uri="{FF2B5EF4-FFF2-40B4-BE49-F238E27FC236}">
                <a16:creationId xmlns:a16="http://schemas.microsoft.com/office/drawing/2014/main" id="{CCCEBE79-13B9-2148-AC0D-6F6FF6726C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651" y="1807269"/>
            <a:ext cx="2573821" cy="3637955"/>
          </a:xfrm>
          <a:prstGeom prst="rect">
            <a:avLst/>
          </a:prstGeom>
          <a:effectLst>
            <a:outerShdw blurRad="165100" dist="190500" dir="2700000" algn="tl" rotWithShape="0">
              <a:prstClr val="black">
                <a:alpha val="40000"/>
              </a:prstClr>
            </a:outerShdw>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br>
              <a:rPr lang="ru-RU" sz="2400" dirty="0"/>
            </a:br>
            <a:r>
              <a:rPr lang="en-US" sz="2400" b="1" dirty="0"/>
              <a:t>Conclusion</a:t>
            </a:r>
          </a:p>
        </p:txBody>
      </p:sp>
      <p:sp>
        <p:nvSpPr>
          <p:cNvPr id="3" name="Content Placeholder 2"/>
          <p:cNvSpPr>
            <a:spLocks noGrp="1"/>
          </p:cNvSpPr>
          <p:nvPr>
            <p:ph idx="1"/>
          </p:nvPr>
        </p:nvSpPr>
        <p:spPr>
          <a:xfrm>
            <a:off x="429005" y="1405582"/>
            <a:ext cx="8229600" cy="4398319"/>
          </a:xfrm>
        </p:spPr>
        <p:txBody>
          <a:bodyPr/>
          <a:lstStyle/>
          <a:p>
            <a:r>
              <a:rPr lang="en-US" sz="1400" dirty="0"/>
              <a:t>The entire technological chain for uranium production via in-situ recovery (ISR) at the </a:t>
            </a:r>
            <a:r>
              <a:rPr lang="en-US" sz="1400" dirty="0" err="1"/>
              <a:t>Kamyshanovskoye</a:t>
            </a:r>
            <a:r>
              <a:rPr lang="en-US" sz="1400" dirty="0"/>
              <a:t> peat deposit was successfully tested and confirmed.</a:t>
            </a:r>
          </a:p>
          <a:p>
            <a:r>
              <a:rPr lang="en-US" sz="1400" dirty="0"/>
              <a:t>The ISR block (test site) design proposed by the project’s chief technologist </a:t>
            </a:r>
            <a:r>
              <a:rPr lang="en-US" sz="1400" b="1" dirty="0"/>
              <a:t>N.V. </a:t>
            </a:r>
            <a:r>
              <a:rPr lang="en-US" sz="1400" b="1" dirty="0" err="1"/>
              <a:t>Savenya</a:t>
            </a:r>
            <a:r>
              <a:rPr lang="en-US" sz="1400" b="1" dirty="0"/>
              <a:t> (UGTK, Russia)</a:t>
            </a:r>
            <a:r>
              <a:rPr lang="en-US" sz="1400" dirty="0"/>
              <a:t> proved effective and will be used during full-scale commercial mining.</a:t>
            </a:r>
          </a:p>
          <a:p>
            <a:r>
              <a:rPr lang="en-US" sz="1400" b="1" dirty="0"/>
              <a:t>Bi-carbonate leaching</a:t>
            </a:r>
            <a:r>
              <a:rPr lang="en-US" sz="1400" dirty="0"/>
              <a:t> using </a:t>
            </a:r>
            <a:r>
              <a:rPr lang="en-US" sz="1400" b="1" dirty="0"/>
              <a:t>soda solution (</a:t>
            </a:r>
            <a:r>
              <a:rPr lang="en-US" sz="1400" b="1" dirty="0" err="1"/>
              <a:t>calcined</a:t>
            </a:r>
            <a:r>
              <a:rPr lang="en-US" sz="1400" b="1" dirty="0"/>
              <a:t> technical soda)</a:t>
            </a:r>
            <a:r>
              <a:rPr lang="en-US" sz="1400" dirty="0"/>
              <a:t> allows for uranium recovery of up to </a:t>
            </a:r>
            <a:r>
              <a:rPr lang="en-US" sz="1400" b="1" dirty="0"/>
              <a:t>95% in laboratory tests</a:t>
            </a:r>
            <a:r>
              <a:rPr lang="en-US" sz="1400" dirty="0"/>
              <a:t> and up to </a:t>
            </a:r>
            <a:r>
              <a:rPr lang="en-US" sz="1400" b="1" dirty="0"/>
              <a:t>85% during pilot operations</a:t>
            </a:r>
            <a:r>
              <a:rPr lang="en-US" sz="1400" dirty="0"/>
              <a:t>.</a:t>
            </a:r>
          </a:p>
          <a:p>
            <a:r>
              <a:rPr lang="en-US" sz="1400" dirty="0" err="1"/>
              <a:t>Anionite</a:t>
            </a:r>
            <a:r>
              <a:rPr lang="en-US" sz="1400" dirty="0"/>
              <a:t> efficiently sorbs uranium from the productive solution, and after desorption, </a:t>
            </a:r>
            <a:r>
              <a:rPr lang="en-US" sz="1400" b="1" dirty="0"/>
              <a:t>yellowcake (uranium oxide U₃O₈)</a:t>
            </a:r>
            <a:r>
              <a:rPr lang="en-US" sz="1400" dirty="0"/>
              <a:t> is produced as the final commercial product.</a:t>
            </a:r>
          </a:p>
          <a:p>
            <a:r>
              <a:rPr lang="en-US" sz="1400" b="1" dirty="0" err="1"/>
              <a:t>Kamyshanovskoye</a:t>
            </a:r>
            <a:r>
              <a:rPr lang="en-US" sz="1400" dirty="0"/>
              <a:t> is a </a:t>
            </a:r>
            <a:r>
              <a:rPr lang="en-US" sz="1400" b="1" dirty="0"/>
              <a:t>proven, easily minable uranium deposit</a:t>
            </a:r>
            <a:r>
              <a:rPr lang="en-US" sz="1400" dirty="0"/>
              <a:t> in Kyrgyzstan.</a:t>
            </a:r>
            <a:br>
              <a:rPr lang="en-US" sz="1400" dirty="0"/>
            </a:br>
            <a:r>
              <a:rPr lang="en-US" sz="1400" dirty="0"/>
              <a:t>Mining can begin </a:t>
            </a:r>
            <a:r>
              <a:rPr lang="en-US" sz="1400" b="1" dirty="0"/>
              <a:t>9–12 months</a:t>
            </a:r>
            <a:r>
              <a:rPr lang="en-US" sz="1400" dirty="0"/>
              <a:t> after the completion of project design.</a:t>
            </a:r>
          </a:p>
          <a:p>
            <a:r>
              <a:rPr lang="en-US" sz="1400" dirty="0"/>
              <a:t>Reserves registered with the </a:t>
            </a:r>
            <a:r>
              <a:rPr lang="en-US" sz="1400" b="1" dirty="0"/>
              <a:t>State Committee for Reserves (GKZ)</a:t>
            </a:r>
            <a:r>
              <a:rPr lang="en-US" sz="1400" dirty="0"/>
              <a:t>:</a:t>
            </a:r>
            <a:br>
              <a:rPr lang="en-US" sz="1400" dirty="0"/>
            </a:br>
            <a:r>
              <a:rPr lang="en-US" sz="1400" b="1" dirty="0"/>
              <a:t>3,371.1 </a:t>
            </a:r>
            <a:r>
              <a:rPr lang="en-US" sz="1400" b="1" dirty="0" err="1"/>
              <a:t>tonnes</a:t>
            </a:r>
            <a:r>
              <a:rPr lang="en-US" sz="1400" b="1" dirty="0"/>
              <a:t> of uranium</a:t>
            </a:r>
            <a:r>
              <a:rPr lang="en-US" sz="1400" dirty="0"/>
              <a:t>, approved by </a:t>
            </a:r>
            <a:r>
              <a:rPr lang="en-US" sz="1400" b="1" dirty="0"/>
              <a:t>GKZ protocol dated January 22, 2019</a:t>
            </a:r>
            <a:r>
              <a:rPr lang="en-US" sz="1400" dirty="0"/>
              <a:t>.</a:t>
            </a:r>
            <a:br>
              <a:rPr lang="en-US" sz="1400" dirty="0"/>
            </a:br>
            <a:r>
              <a:rPr lang="en-US" sz="1400" dirty="0"/>
              <a:t>Planned reserve increase to </a:t>
            </a:r>
            <a:r>
              <a:rPr lang="en-US" sz="1400" b="1" dirty="0"/>
              <a:t>5,000 </a:t>
            </a:r>
            <a:r>
              <a:rPr lang="en-US" sz="1400" b="1" dirty="0" err="1"/>
              <a:t>tonnes</a:t>
            </a:r>
            <a:r>
              <a:rPr lang="en-US" sz="1400" b="1" dirty="0"/>
              <a:t> of uranium</a:t>
            </a:r>
            <a:r>
              <a:rPr lang="en-US" sz="1400" dirty="0"/>
              <a:t>.</a:t>
            </a:r>
            <a:br>
              <a:rPr lang="en-US" sz="1400" dirty="0"/>
            </a:br>
            <a:r>
              <a:rPr lang="en-US" sz="1400" dirty="0"/>
              <a:t>The company received </a:t>
            </a:r>
            <a:r>
              <a:rPr lang="en-US" sz="1400" b="1" dirty="0"/>
              <a:t>mining rights</a:t>
            </a:r>
            <a:r>
              <a:rPr lang="en-US" sz="1400" dirty="0"/>
              <a:t> under </a:t>
            </a:r>
            <a:r>
              <a:rPr lang="en-US" sz="1400" b="1" dirty="0"/>
              <a:t>License Commission Protocol No. 15-H-19 dated April 10, 2019</a:t>
            </a:r>
            <a:r>
              <a:rPr lang="en-US" sz="1400" dirty="0"/>
              <a:t>.</a:t>
            </a:r>
          </a:p>
          <a:p>
            <a:r>
              <a:rPr lang="en-US" sz="1400" b="1" dirty="0"/>
              <a:t>Estimated mine life:</a:t>
            </a:r>
            <a:r>
              <a:rPr lang="en-US" sz="1400" dirty="0"/>
              <a:t> 10–15 years</a:t>
            </a:r>
            <a:br>
              <a:rPr lang="en-US" sz="1400" dirty="0"/>
            </a:br>
            <a:r>
              <a:rPr lang="en-US" sz="1400" b="1" dirty="0"/>
              <a:t>Annual production:</a:t>
            </a:r>
            <a:r>
              <a:rPr lang="en-US" sz="1400" dirty="0"/>
              <a:t> 250–300 </a:t>
            </a:r>
            <a:r>
              <a:rPr lang="en-US" sz="1400" dirty="0" err="1"/>
              <a:t>tonnes</a:t>
            </a:r>
            <a:r>
              <a:rPr lang="en-US" sz="1400" dirty="0"/>
              <a:t> of uranium</a:t>
            </a:r>
            <a:br>
              <a:rPr lang="en-US" sz="1400" dirty="0"/>
            </a:br>
            <a:r>
              <a:rPr lang="en-US" sz="1400" dirty="0"/>
              <a:t>(</a:t>
            </a:r>
            <a:r>
              <a:rPr lang="en-US" sz="1400" b="1" dirty="0"/>
              <a:t>650,000–750,000 lbs of U₃O₈</a:t>
            </a:r>
            <a:r>
              <a:rPr lang="en-US" sz="1400" dirty="0"/>
              <a:t>)</a:t>
            </a:r>
          </a:p>
          <a:p>
            <a:pPr marL="0" lvl="0" indent="0">
              <a:buNone/>
            </a:pPr>
            <a:endParaRPr lang="en-US" sz="1400" dirty="0"/>
          </a:p>
          <a:p>
            <a:pPr marL="0" indent="0">
              <a:buNone/>
            </a:pPr>
            <a:r>
              <a:rPr lang="ru-RU" sz="1400" b="1" dirty="0"/>
              <a:t> </a:t>
            </a:r>
            <a:endParaRPr lang="en-US" sz="1400" dirty="0"/>
          </a:p>
          <a:p>
            <a:pPr marL="0" indent="0">
              <a:buNone/>
            </a:pPr>
            <a:endParaRPr lang="en-US" dirty="0"/>
          </a:p>
        </p:txBody>
      </p:sp>
      <p:grpSp>
        <p:nvGrpSpPr>
          <p:cNvPr id="4" name="Group 33"/>
          <p:cNvGrpSpPr>
            <a:grpSpLocks/>
          </p:cNvGrpSpPr>
          <p:nvPr/>
        </p:nvGrpSpPr>
        <p:grpSpPr bwMode="auto">
          <a:xfrm>
            <a:off x="8315325" y="6027738"/>
            <a:ext cx="720725" cy="712787"/>
            <a:chOff x="1224" y="590"/>
            <a:chExt cx="3289" cy="3248"/>
          </a:xfrm>
        </p:grpSpPr>
        <p:pic>
          <p:nvPicPr>
            <p:cNvPr id="5" name="Picture 34"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6"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7"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8"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9"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0"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11"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12" name="Group 47"/>
          <p:cNvGrpSpPr>
            <a:grpSpLocks/>
          </p:cNvGrpSpPr>
          <p:nvPr/>
        </p:nvGrpSpPr>
        <p:grpSpPr bwMode="auto">
          <a:xfrm>
            <a:off x="107950" y="6022975"/>
            <a:ext cx="719138" cy="719138"/>
            <a:chOff x="68" y="3794"/>
            <a:chExt cx="453" cy="453"/>
          </a:xfrm>
        </p:grpSpPr>
        <p:sp>
          <p:nvSpPr>
            <p:cNvPr id="13"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4" name="Picture 49" descr="KR"/>
            <p:cNvPicPr>
              <a:picLocks noChangeAspect="1" noChangeArrowheads="1"/>
            </p:cNvPicPr>
            <p:nvPr/>
          </p:nvPicPr>
          <p:blipFill>
            <a:blip r:embed="rId3" cstate="print"/>
            <a:srcRect/>
            <a:stretch>
              <a:fillRect/>
            </a:stretch>
          </p:blipFill>
          <p:spPr bwMode="auto">
            <a:xfrm>
              <a:off x="113" y="3929"/>
              <a:ext cx="363" cy="177"/>
            </a:xfrm>
            <a:prstGeom prst="rect">
              <a:avLst/>
            </a:prstGeom>
            <a:noFill/>
            <a:ln w="9525">
              <a:noFill/>
              <a:miter lim="800000"/>
              <a:headEnd/>
              <a:tailEnd/>
            </a:ln>
          </p:spPr>
        </p:pic>
      </p:grpSp>
      <p:sp>
        <p:nvSpPr>
          <p:cNvPr id="15"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r>
              <a:rPr lang="en-US" sz="1200" b="0" dirty="0">
                <a:solidFill>
                  <a:schemeClr val="bg1"/>
                </a:solidFill>
              </a:rPr>
              <a:t>16</a:t>
            </a:r>
          </a:p>
        </p:txBody>
      </p:sp>
    </p:spTree>
    <p:extLst>
      <p:ext uri="{BB962C8B-B14F-4D97-AF65-F5344CB8AC3E}">
        <p14:creationId xmlns:p14="http://schemas.microsoft.com/office/powerpoint/2010/main" val="23849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txBox="1">
            <a:spLocks noGrp="1"/>
          </p:cNvSpPr>
          <p:nvPr/>
        </p:nvSpPr>
        <p:spPr bwMode="auto">
          <a:xfrm>
            <a:off x="366713" y="6357938"/>
            <a:ext cx="2133600" cy="285750"/>
          </a:xfrm>
          <a:prstGeom prst="rect">
            <a:avLst/>
          </a:prstGeom>
          <a:noFill/>
          <a:ln w="9525">
            <a:noFill/>
            <a:miter lim="800000"/>
            <a:headEnd/>
            <a:tailEnd/>
          </a:ln>
        </p:spPr>
        <p:txBody>
          <a:bodyPr/>
          <a:lstStyle/>
          <a:p>
            <a:endParaRPr lang="de-DE" sz="1400" b="0">
              <a:solidFill>
                <a:schemeClr val="bg1"/>
              </a:solidFill>
            </a:endParaRPr>
          </a:p>
        </p:txBody>
      </p:sp>
      <p:sp>
        <p:nvSpPr>
          <p:cNvPr id="41987" name="Rectangle 4"/>
          <p:cNvSpPr>
            <a:spLocks noGrp="1" noChangeArrowheads="1"/>
          </p:cNvSpPr>
          <p:nvPr>
            <p:ph sz="quarter" idx="4294967295"/>
          </p:nvPr>
        </p:nvSpPr>
        <p:spPr bwMode="auto">
          <a:xfrm>
            <a:off x="990600" y="854968"/>
            <a:ext cx="7561263" cy="5094312"/>
          </a:xfrm>
          <a:prstGeom prst="rect">
            <a:avLst/>
          </a:prstGeom>
          <a:noFill/>
          <a:ln>
            <a:miter lim="800000"/>
            <a:headEnd/>
            <a:tailEnd/>
          </a:ln>
        </p:spPr>
        <p:txBody>
          <a:bodyPr/>
          <a:lstStyle/>
          <a:p>
            <a:r>
              <a:rPr lang="en-US" sz="1400" dirty="0"/>
              <a:t>In 2018, IMC Invest entered into an option agreement with the publicly listed company </a:t>
            </a:r>
            <a:r>
              <a:rPr lang="en-US" sz="1400" dirty="0" err="1"/>
              <a:t>MetalNRG</a:t>
            </a:r>
            <a:r>
              <a:rPr lang="en-US" sz="1400" dirty="0"/>
              <a:t> (London, UK, listed on the LSE) for full financing of CAPEX/OPEX.</a:t>
            </a:r>
          </a:p>
          <a:p>
            <a:r>
              <a:rPr lang="en-US" sz="1400" dirty="0"/>
              <a:t>The project received full support from environmental organizations, as it involves the remediation of land and a water body from heavy metal contamination.</a:t>
            </a:r>
          </a:p>
          <a:p>
            <a:r>
              <a:rPr lang="en-US" sz="1400" dirty="0"/>
              <a:t>The company purchased and leased 20 hectares of land with utility buildings, where the leaching, sorption, storage, and technical support facilities for extraction operations will be located. This significantly simplifies land allocation and all infrastructure for pilot-scale production (PSP).</a:t>
            </a:r>
          </a:p>
          <a:p>
            <a:r>
              <a:rPr lang="en-US" sz="1400" dirty="0"/>
              <a:t>Law of the Kyrgyz Republic No. 139 dated December 14, 2019, prohibits uranium exploration and mining.</a:t>
            </a:r>
          </a:p>
          <a:p>
            <a:r>
              <a:rPr lang="en-US" sz="1400" dirty="0"/>
              <a:t>The company halted all operations in May 2019 and is currently in a force majeure status.</a:t>
            </a:r>
          </a:p>
          <a:p>
            <a:r>
              <a:rPr lang="en-US" sz="1400" dirty="0"/>
              <a:t>Based on the BIT agreements USA-Kyrgyzstan (1993), UK-Kyrgyzstan (1994), and the Law on Investment Protection, the company submitted a claim to the Government of the Kyrgyz Republic for compensation of damages and losses, and for an amicable resolution of the dispute.</a:t>
            </a:r>
          </a:p>
          <a:p>
            <a:r>
              <a:rPr lang="en-US" sz="1400" dirty="0"/>
              <a:t>The law firms </a:t>
            </a:r>
            <a:r>
              <a:rPr lang="en-US" sz="1400" dirty="0" err="1"/>
              <a:t>Enyo</a:t>
            </a:r>
            <a:r>
              <a:rPr lang="en-US" sz="1400" dirty="0"/>
              <a:t> Law (London, UK) represent the interests of IMC Invest (USA).</a:t>
            </a:r>
          </a:p>
          <a:p>
            <a:r>
              <a:rPr lang="en-US" sz="1400" dirty="0"/>
              <a:t>The Business Ombudsman of the Kyrgyz Republic reviewed the case and issued an opinion in favor of IMC Invest (August 2020).</a:t>
            </a:r>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ru-RU" sz="1400" b="1" dirty="0"/>
          </a:p>
          <a:p>
            <a:pPr marL="180975" indent="-95250" defTabSz="179388" eaLnBrk="1" hangingPunct="1">
              <a:spcBef>
                <a:spcPct val="0"/>
              </a:spcBef>
            </a:pPr>
            <a:endParaRPr lang="en-US" sz="1400" b="1" dirty="0"/>
          </a:p>
          <a:p>
            <a:pPr marL="180975" indent="-95250" defTabSz="179388" eaLnBrk="1" hangingPunct="1">
              <a:spcBef>
                <a:spcPct val="0"/>
              </a:spcBef>
            </a:pPr>
            <a:endParaRPr lang="en-AU" sz="1400" b="1" dirty="0"/>
          </a:p>
        </p:txBody>
      </p:sp>
      <p:sp>
        <p:nvSpPr>
          <p:cNvPr id="41988" name="Content Placeholder 1"/>
          <p:cNvSpPr>
            <a:spLocks/>
          </p:cNvSpPr>
          <p:nvPr/>
        </p:nvSpPr>
        <p:spPr bwMode="auto">
          <a:xfrm>
            <a:off x="3563938" y="404664"/>
            <a:ext cx="2579687" cy="585935"/>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3200" dirty="0">
              <a:solidFill>
                <a:srgbClr val="FF0000"/>
              </a:solidFill>
            </a:endParaRPr>
          </a:p>
        </p:txBody>
      </p:sp>
      <p:grpSp>
        <p:nvGrpSpPr>
          <p:cNvPr id="41989" name="Group 6"/>
          <p:cNvGrpSpPr>
            <a:grpSpLocks/>
          </p:cNvGrpSpPr>
          <p:nvPr/>
        </p:nvGrpSpPr>
        <p:grpSpPr bwMode="auto">
          <a:xfrm>
            <a:off x="8316913" y="6021388"/>
            <a:ext cx="720725" cy="712787"/>
            <a:chOff x="1224" y="590"/>
            <a:chExt cx="3289" cy="3248"/>
          </a:xfrm>
        </p:grpSpPr>
        <p:pic>
          <p:nvPicPr>
            <p:cNvPr id="41991" name="Picture 7"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41992" name="Oval 8"/>
            <p:cNvSpPr>
              <a:spLocks noChangeArrowheads="1"/>
            </p:cNvSpPr>
            <p:nvPr/>
          </p:nvSpPr>
          <p:spPr bwMode="auto">
            <a:xfrm>
              <a:off x="3368" y="3028"/>
              <a:ext cx="545" cy="544"/>
            </a:xfrm>
            <a:prstGeom prst="ellipse">
              <a:avLst/>
            </a:prstGeom>
            <a:solidFill>
              <a:srgbClr val="FFFF66"/>
            </a:solidFill>
            <a:ln w="41275">
              <a:solidFill>
                <a:srgbClr val="FFFF66"/>
              </a:solidFill>
              <a:round/>
              <a:headEnd/>
              <a:tailEnd/>
            </a:ln>
          </p:spPr>
          <p:txBody>
            <a:bodyPr wrap="none" anchor="ctr"/>
            <a:lstStyle/>
            <a:p>
              <a:pPr algn="ctr"/>
              <a:endParaRPr lang="ru-RU" sz="1800"/>
            </a:p>
          </p:txBody>
        </p:sp>
        <p:sp>
          <p:nvSpPr>
            <p:cNvPr id="41993" name="Oval 9"/>
            <p:cNvSpPr>
              <a:spLocks noChangeArrowheads="1"/>
            </p:cNvSpPr>
            <p:nvPr/>
          </p:nvSpPr>
          <p:spPr bwMode="auto">
            <a:xfrm>
              <a:off x="3858" y="1546"/>
              <a:ext cx="545" cy="544"/>
            </a:xfrm>
            <a:prstGeom prst="ellipse">
              <a:avLst/>
            </a:prstGeom>
            <a:solidFill>
              <a:srgbClr val="DA2724"/>
            </a:solidFill>
            <a:ln w="41275">
              <a:solidFill>
                <a:srgbClr val="DA2724"/>
              </a:solidFill>
              <a:round/>
              <a:headEnd/>
              <a:tailEnd/>
            </a:ln>
          </p:spPr>
          <p:txBody>
            <a:bodyPr wrap="none" anchor="ctr"/>
            <a:lstStyle/>
            <a:p>
              <a:pPr algn="ctr"/>
              <a:endParaRPr lang="ru-RU" sz="1800"/>
            </a:p>
          </p:txBody>
        </p:sp>
        <p:sp>
          <p:nvSpPr>
            <p:cNvPr id="41994" name="Oval 10"/>
            <p:cNvSpPr>
              <a:spLocks noChangeArrowheads="1"/>
            </p:cNvSpPr>
            <p:nvPr/>
          </p:nvSpPr>
          <p:spPr bwMode="auto">
            <a:xfrm>
              <a:off x="2618" y="627"/>
              <a:ext cx="545" cy="544"/>
            </a:xfrm>
            <a:prstGeom prst="ellipse">
              <a:avLst/>
            </a:prstGeom>
            <a:solidFill>
              <a:srgbClr val="FF6600"/>
            </a:solidFill>
            <a:ln w="41275">
              <a:solidFill>
                <a:srgbClr val="FF6600"/>
              </a:solidFill>
              <a:round/>
              <a:headEnd/>
              <a:tailEnd/>
            </a:ln>
          </p:spPr>
          <p:txBody>
            <a:bodyPr wrap="none" anchor="ctr"/>
            <a:lstStyle/>
            <a:p>
              <a:pPr algn="ctr"/>
              <a:endParaRPr lang="ru-RU" sz="1800"/>
            </a:p>
          </p:txBody>
        </p:sp>
        <p:sp>
          <p:nvSpPr>
            <p:cNvPr id="41995" name="Oval 11"/>
            <p:cNvSpPr>
              <a:spLocks noChangeArrowheads="1"/>
            </p:cNvSpPr>
            <p:nvPr/>
          </p:nvSpPr>
          <p:spPr bwMode="auto">
            <a:xfrm>
              <a:off x="1826" y="3013"/>
              <a:ext cx="544" cy="545"/>
            </a:xfrm>
            <a:prstGeom prst="ellipse">
              <a:avLst/>
            </a:prstGeom>
            <a:solidFill>
              <a:srgbClr val="FFCC00"/>
            </a:solidFill>
            <a:ln w="41275">
              <a:solidFill>
                <a:srgbClr val="FFCC00"/>
              </a:solidFill>
              <a:round/>
              <a:headEnd/>
              <a:tailEnd/>
            </a:ln>
          </p:spPr>
          <p:txBody>
            <a:bodyPr wrap="none" anchor="ctr"/>
            <a:lstStyle/>
            <a:p>
              <a:pPr algn="ctr"/>
              <a:endParaRPr lang="ru-RU" sz="1800"/>
            </a:p>
          </p:txBody>
        </p:sp>
        <p:sp>
          <p:nvSpPr>
            <p:cNvPr id="41996" name="Oval 12"/>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41990" name="Slide Number Placeholder 2"/>
          <p:cNvSpPr txBox="1">
            <a:spLocks noGrp="1"/>
          </p:cNvSpPr>
          <p:nvPr/>
        </p:nvSpPr>
        <p:spPr bwMode="auto">
          <a:xfrm>
            <a:off x="8461375" y="6230938"/>
            <a:ext cx="360363" cy="271462"/>
          </a:xfrm>
          <a:prstGeom prst="rect">
            <a:avLst/>
          </a:prstGeom>
          <a:noFill/>
          <a:ln w="9525">
            <a:noFill/>
            <a:miter lim="800000"/>
            <a:headEnd/>
            <a:tailEnd/>
          </a:ln>
        </p:spPr>
        <p:txBody>
          <a:bodyPr/>
          <a:lstStyle/>
          <a:p>
            <a:pPr algn="ctr"/>
            <a:fld id="{BC87745C-F115-4764-B5D7-0450A6027967}" type="slidenum">
              <a:rPr lang="en-US" sz="1200" b="0">
                <a:solidFill>
                  <a:schemeClr val="bg1"/>
                </a:solidFill>
              </a:rPr>
              <a:pPr algn="ctr"/>
              <a:t>18</a:t>
            </a:fld>
            <a:endParaRPr lang="en-US" sz="1200" b="0">
              <a:solidFill>
                <a:schemeClr val="bg1"/>
              </a:solidFill>
            </a:endParaRPr>
          </a:p>
        </p:txBody>
      </p:sp>
      <p:grpSp>
        <p:nvGrpSpPr>
          <p:cNvPr id="13" name="Group 33"/>
          <p:cNvGrpSpPr>
            <a:grpSpLocks/>
          </p:cNvGrpSpPr>
          <p:nvPr/>
        </p:nvGrpSpPr>
        <p:grpSpPr bwMode="auto">
          <a:xfrm>
            <a:off x="8315325" y="6027738"/>
            <a:ext cx="720725" cy="712787"/>
            <a:chOff x="1224" y="590"/>
            <a:chExt cx="3289" cy="3248"/>
          </a:xfrm>
        </p:grpSpPr>
        <p:pic>
          <p:nvPicPr>
            <p:cNvPr id="14"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15"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16"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17"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8"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9"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20"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21" name="Group 47"/>
          <p:cNvGrpSpPr>
            <a:grpSpLocks/>
          </p:cNvGrpSpPr>
          <p:nvPr/>
        </p:nvGrpSpPr>
        <p:grpSpPr bwMode="auto">
          <a:xfrm>
            <a:off x="107950" y="6022975"/>
            <a:ext cx="719138" cy="719138"/>
            <a:chOff x="68" y="3794"/>
            <a:chExt cx="453" cy="453"/>
          </a:xfrm>
        </p:grpSpPr>
        <p:sp>
          <p:nvSpPr>
            <p:cNvPr id="22"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23"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txBox="1">
            <a:spLocks noGrp="1"/>
          </p:cNvSpPr>
          <p:nvPr/>
        </p:nvSpPr>
        <p:spPr bwMode="auto">
          <a:xfrm>
            <a:off x="366713" y="6357938"/>
            <a:ext cx="2133600" cy="2857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3011" name="Content Placeholder 1"/>
          <p:cNvSpPr>
            <a:spLocks/>
          </p:cNvSpPr>
          <p:nvPr/>
        </p:nvSpPr>
        <p:spPr bwMode="auto">
          <a:xfrm>
            <a:off x="3563938" y="692696"/>
            <a:ext cx="2088182" cy="588963"/>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43012" name="Rectangle 4"/>
          <p:cNvSpPr>
            <a:spLocks noChangeArrowheads="1"/>
          </p:cNvSpPr>
          <p:nvPr/>
        </p:nvSpPr>
        <p:spPr bwMode="auto">
          <a:xfrm>
            <a:off x="1547664" y="1052736"/>
            <a:ext cx="6552728" cy="4798219"/>
          </a:xfrm>
          <a:prstGeom prst="rect">
            <a:avLst/>
          </a:prstGeom>
          <a:noFill/>
          <a:ln w="9525">
            <a:noFill/>
            <a:miter lim="800000"/>
            <a:headEnd/>
            <a:tailEnd/>
          </a:ln>
        </p:spPr>
        <p:txBody>
          <a:bodyPr/>
          <a:lstStyle/>
          <a:p>
            <a:pPr marL="373062" lvl="0" indent="-285750" defTabSz="179388">
              <a:buFontTx/>
              <a:buChar char="-"/>
              <a:defRPr/>
            </a:pPr>
            <a:r>
              <a:rPr lang="en-US" sz="1800" dirty="0"/>
              <a:t>In June 2024, the ban on uranium exploration and mining was lifted.</a:t>
            </a:r>
            <a:br>
              <a:rPr lang="en-US" sz="1800" dirty="0"/>
            </a:br>
            <a:r>
              <a:rPr lang="en-US" sz="1800" dirty="0"/>
              <a:t>IMC Invest is finalizing arbitration proceedings and initiating negotiations for a settlement agreement and the issuance of a mining license.</a:t>
            </a:r>
            <a:endParaRPr kumimoji="0" lang="ru-RU" sz="1800" i="0" u="none" strike="noStrike" kern="1200" cap="none" spc="0" normalizeH="0" baseline="0" noProof="0" dirty="0">
              <a:ln>
                <a:noFill/>
              </a:ln>
              <a:solidFill>
                <a:srgbClr val="000000"/>
              </a:solidFill>
              <a:effectLst/>
              <a:uLnTx/>
              <a:uFillTx/>
              <a:latin typeface="Calibri" pitchFamily="34" charset="0"/>
              <a:ea typeface="+mn-ea"/>
              <a:cs typeface="+mn-cs"/>
            </a:endParaRPr>
          </a:p>
          <a:p>
            <a:pPr marL="87312" marR="0" lvl="0" algn="l" defTabSz="179388" rtl="0" eaLnBrk="1" fontAlgn="base" latinLnBrk="0" hangingPunct="1">
              <a:lnSpc>
                <a:spcPct val="100000"/>
              </a:lnSpc>
              <a:spcBef>
                <a:spcPct val="0"/>
              </a:spcBef>
              <a:spcAft>
                <a:spcPct val="0"/>
              </a:spcAft>
              <a:buClrTx/>
              <a:buSzTx/>
              <a:tabLst/>
              <a:defRPr/>
            </a:pPr>
            <a:endParaRPr kumimoji="0" lang="ru-RU"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grpSp>
        <p:nvGrpSpPr>
          <p:cNvPr id="43013" name="Group 7"/>
          <p:cNvGrpSpPr>
            <a:grpSpLocks/>
          </p:cNvGrpSpPr>
          <p:nvPr/>
        </p:nvGrpSpPr>
        <p:grpSpPr bwMode="auto">
          <a:xfrm>
            <a:off x="8316913" y="6021388"/>
            <a:ext cx="720725" cy="712787"/>
            <a:chOff x="1224" y="590"/>
            <a:chExt cx="3289" cy="3248"/>
          </a:xfrm>
        </p:grpSpPr>
        <p:pic>
          <p:nvPicPr>
            <p:cNvPr id="43015" name="Picture 8"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43016" name="Oval 9"/>
            <p:cNvSpPr>
              <a:spLocks noChangeArrowheads="1"/>
            </p:cNvSpPr>
            <p:nvPr/>
          </p:nvSpPr>
          <p:spPr bwMode="auto">
            <a:xfrm>
              <a:off x="3368" y="3028"/>
              <a:ext cx="545" cy="544"/>
            </a:xfrm>
            <a:prstGeom prst="ellipse">
              <a:avLst/>
            </a:prstGeom>
            <a:solidFill>
              <a:srgbClr val="FFFF66"/>
            </a:solidFill>
            <a:ln w="41275">
              <a:solidFill>
                <a:srgbClr val="FFFF66"/>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017" name="Oval 10"/>
            <p:cNvSpPr>
              <a:spLocks noChangeArrowheads="1"/>
            </p:cNvSpPr>
            <p:nvPr/>
          </p:nvSpPr>
          <p:spPr bwMode="auto">
            <a:xfrm>
              <a:off x="3858" y="1546"/>
              <a:ext cx="545" cy="544"/>
            </a:xfrm>
            <a:prstGeom prst="ellipse">
              <a:avLst/>
            </a:prstGeom>
            <a:solidFill>
              <a:srgbClr val="DA2724"/>
            </a:solidFill>
            <a:ln w="41275">
              <a:solidFill>
                <a:srgbClr val="DA2724"/>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018" name="Oval 11"/>
            <p:cNvSpPr>
              <a:spLocks noChangeArrowheads="1"/>
            </p:cNvSpPr>
            <p:nvPr/>
          </p:nvSpPr>
          <p:spPr bwMode="auto">
            <a:xfrm>
              <a:off x="2618" y="627"/>
              <a:ext cx="545" cy="544"/>
            </a:xfrm>
            <a:prstGeom prst="ellipse">
              <a:avLst/>
            </a:prstGeom>
            <a:solidFill>
              <a:srgbClr val="FF6600"/>
            </a:solidFill>
            <a:ln w="41275">
              <a:solidFill>
                <a:srgbClr val="FF66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019" name="Oval 12"/>
            <p:cNvSpPr>
              <a:spLocks noChangeArrowheads="1"/>
            </p:cNvSpPr>
            <p:nvPr/>
          </p:nvSpPr>
          <p:spPr bwMode="auto">
            <a:xfrm>
              <a:off x="1826" y="3013"/>
              <a:ext cx="544" cy="545"/>
            </a:xfrm>
            <a:prstGeom prst="ellipse">
              <a:avLst/>
            </a:prstGeom>
            <a:solidFill>
              <a:srgbClr val="FFCC00"/>
            </a:solidFill>
            <a:ln w="41275">
              <a:solidFill>
                <a:srgbClr val="FFCC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020" name="Oval 13"/>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4800" b="1" i="0" u="none" strike="noStrike" kern="1200" cap="none" spc="0" normalizeH="0" baseline="0" noProof="0">
                <a:ln>
                  <a:noFill/>
                </a:ln>
                <a:solidFill>
                  <a:srgbClr val="FF9933"/>
                </a:solidFill>
                <a:effectLst/>
                <a:uLnTx/>
                <a:uFillTx/>
                <a:latin typeface="Bodoni" pitchFamily="18" charset="0"/>
                <a:ea typeface="+mn-ea"/>
                <a:cs typeface="+mn-cs"/>
              </a:endParaRPr>
            </a:p>
          </p:txBody>
        </p:sp>
      </p:grpSp>
      <p:sp>
        <p:nvSpPr>
          <p:cNvPr id="43014" name="Slide Number Placeholder 2"/>
          <p:cNvSpPr txBox="1">
            <a:spLocks noGrp="1"/>
          </p:cNvSpPr>
          <p:nvPr/>
        </p:nvSpPr>
        <p:spPr bwMode="auto">
          <a:xfrm>
            <a:off x="8461375" y="6230938"/>
            <a:ext cx="360363" cy="271462"/>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D1EA5CC-37DA-4E4B-A972-02701C6BE1C3}" type="slidenum">
              <a:rPr kumimoji="0" lang="en-US" sz="1200" b="0" i="0" u="none" strike="noStrike" kern="1200" cap="none" spc="0" normalizeH="0" baseline="0" noProof="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3" name="Group 33"/>
          <p:cNvGrpSpPr>
            <a:grpSpLocks/>
          </p:cNvGrpSpPr>
          <p:nvPr/>
        </p:nvGrpSpPr>
        <p:grpSpPr bwMode="auto">
          <a:xfrm>
            <a:off x="8315325" y="6027738"/>
            <a:ext cx="720725" cy="712787"/>
            <a:chOff x="1224" y="590"/>
            <a:chExt cx="3289" cy="3248"/>
          </a:xfrm>
        </p:grpSpPr>
        <p:pic>
          <p:nvPicPr>
            <p:cNvPr id="14"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15"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4800" b="1" i="0" u="none" strike="noStrike" kern="1200" cap="none" spc="0" normalizeH="0" baseline="0" noProof="0">
                <a:ln>
                  <a:noFill/>
                </a:ln>
                <a:solidFill>
                  <a:srgbClr val="FF9933"/>
                </a:solidFill>
                <a:effectLst/>
                <a:uLnTx/>
                <a:uFillTx/>
                <a:latin typeface="Bodoni" pitchFamily="18" charset="0"/>
                <a:ea typeface="+mn-ea"/>
                <a:cs typeface="+mn-cs"/>
              </a:endParaRPr>
            </a:p>
          </p:txBody>
        </p:sp>
      </p:grpSp>
      <p:sp>
        <p:nvSpPr>
          <p:cNvPr id="20"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808080"/>
                </a:solidFill>
                <a:effectLst/>
                <a:uLnTx/>
                <a:uFillTx/>
                <a:latin typeface="Arial" charset="0"/>
                <a:ea typeface="+mn-ea"/>
                <a:cs typeface="+mn-cs"/>
              </a:rPr>
              <a:t>Contacts</a:t>
            </a:r>
          </a:p>
        </p:txBody>
      </p:sp>
      <p:grpSp>
        <p:nvGrpSpPr>
          <p:cNvPr id="21" name="Group 47"/>
          <p:cNvGrpSpPr>
            <a:grpSpLocks/>
          </p:cNvGrpSpPr>
          <p:nvPr/>
        </p:nvGrpSpPr>
        <p:grpSpPr bwMode="auto">
          <a:xfrm>
            <a:off x="107950" y="6022975"/>
            <a:ext cx="719138" cy="719138"/>
            <a:chOff x="68" y="3794"/>
            <a:chExt cx="453" cy="453"/>
          </a:xfrm>
        </p:grpSpPr>
        <p:sp>
          <p:nvSpPr>
            <p:cNvPr id="22"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4800" b="1" i="0" u="none" strike="noStrike" kern="1200" cap="none" spc="0" normalizeH="0" baseline="0" noProof="0">
                <a:ln>
                  <a:noFill/>
                </a:ln>
                <a:solidFill>
                  <a:srgbClr val="FF9933"/>
                </a:solidFill>
                <a:effectLst/>
                <a:uLnTx/>
                <a:uFillTx/>
                <a:latin typeface="Bodoni" pitchFamily="18" charset="0"/>
                <a:ea typeface="+mn-ea"/>
                <a:cs typeface="+mn-cs"/>
              </a:endParaRPr>
            </a:p>
          </p:txBody>
        </p:sp>
        <p:pic>
          <p:nvPicPr>
            <p:cNvPr id="23"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Tree>
    <p:extLst>
      <p:ext uri="{BB962C8B-B14F-4D97-AF65-F5344CB8AC3E}">
        <p14:creationId xmlns:p14="http://schemas.microsoft.com/office/powerpoint/2010/main" val="28483376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grpSp>
        <p:nvGrpSpPr>
          <p:cNvPr id="4098" name="Group 33"/>
          <p:cNvGrpSpPr>
            <a:grpSpLocks/>
          </p:cNvGrpSpPr>
          <p:nvPr/>
        </p:nvGrpSpPr>
        <p:grpSpPr bwMode="auto">
          <a:xfrm>
            <a:off x="8315325" y="6027738"/>
            <a:ext cx="720725" cy="712787"/>
            <a:chOff x="1224" y="590"/>
            <a:chExt cx="3289" cy="3248"/>
          </a:xfrm>
        </p:grpSpPr>
        <p:pic>
          <p:nvPicPr>
            <p:cNvPr id="4105" name="Picture 34"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4106"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4107"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4108"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4109"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4110"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4099" name="Rectangle 44"/>
          <p:cNvSpPr>
            <a:spLocks noChangeArrowheads="1"/>
          </p:cNvSpPr>
          <p:nvPr/>
        </p:nvSpPr>
        <p:spPr bwMode="auto">
          <a:xfrm>
            <a:off x="250825" y="2492375"/>
            <a:ext cx="8604250" cy="2031325"/>
          </a:xfrm>
          <a:prstGeom prst="rect">
            <a:avLst/>
          </a:prstGeom>
          <a:noFill/>
          <a:ln w="9525">
            <a:noFill/>
            <a:miter lim="800000"/>
            <a:headEnd/>
            <a:tailEnd/>
          </a:ln>
        </p:spPr>
        <p:txBody>
          <a:bodyPr>
            <a:spAutoFit/>
          </a:bodyPr>
          <a:lstStyle/>
          <a:p>
            <a:endParaRPr lang="en-GB" b="0" i="1" dirty="0"/>
          </a:p>
          <a:p>
            <a:pPr algn="ctr"/>
            <a:r>
              <a:rPr lang="en-GB" b="0" i="1" dirty="0"/>
              <a:t>                                              </a:t>
            </a:r>
          </a:p>
          <a:p>
            <a:pPr algn="ctr"/>
            <a:endParaRPr lang="en-GB" b="0" i="1" dirty="0"/>
          </a:p>
          <a:p>
            <a:pPr algn="ctr"/>
            <a:r>
              <a:rPr lang="en-GB" sz="2000" i="1" dirty="0"/>
              <a:t>                                                                                                        </a:t>
            </a:r>
          </a:p>
          <a:p>
            <a:pPr algn="ctr"/>
            <a:r>
              <a:rPr lang="en-US" sz="2000" i="1" dirty="0"/>
              <a:t>Kyrgyzstan</a:t>
            </a:r>
          </a:p>
          <a:p>
            <a:pPr algn="ctr"/>
            <a:r>
              <a:rPr lang="en-US" sz="2000" i="1" dirty="0" err="1"/>
              <a:t>Kamyshanovskoye</a:t>
            </a:r>
            <a:r>
              <a:rPr lang="en-US" sz="2000" i="1" dirty="0"/>
              <a:t> Deposit</a:t>
            </a:r>
            <a:br>
              <a:rPr lang="en-US" sz="2000" i="1" dirty="0"/>
            </a:br>
            <a:r>
              <a:rPr lang="en-US" sz="2000" i="1" dirty="0"/>
              <a:t>2025</a:t>
            </a:r>
          </a:p>
          <a:p>
            <a:pPr algn="ctr"/>
            <a:endParaRPr lang="en-GB" sz="1600" i="1" dirty="0"/>
          </a:p>
        </p:txBody>
      </p:sp>
      <p:sp>
        <p:nvSpPr>
          <p:cNvPr id="4100"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368845C4-785C-485D-8E4E-D61EFABFE829}" type="slidenum">
              <a:rPr lang="en-US" sz="1200" b="0">
                <a:solidFill>
                  <a:schemeClr val="bg1"/>
                </a:solidFill>
              </a:rPr>
              <a:pPr algn="ctr"/>
              <a:t>2</a:t>
            </a:fld>
            <a:endParaRPr lang="en-US" sz="1200" b="0" dirty="0">
              <a:solidFill>
                <a:schemeClr val="bg1"/>
              </a:solidFill>
            </a:endParaRPr>
          </a:p>
        </p:txBody>
      </p:sp>
      <p:sp>
        <p:nvSpPr>
          <p:cNvPr id="4101"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4102" name="Group 47"/>
          <p:cNvGrpSpPr>
            <a:grpSpLocks/>
          </p:cNvGrpSpPr>
          <p:nvPr/>
        </p:nvGrpSpPr>
        <p:grpSpPr bwMode="auto">
          <a:xfrm>
            <a:off x="107950" y="6022975"/>
            <a:ext cx="719138" cy="719138"/>
            <a:chOff x="68" y="3794"/>
            <a:chExt cx="453" cy="453"/>
          </a:xfrm>
        </p:grpSpPr>
        <p:sp>
          <p:nvSpPr>
            <p:cNvPr id="4103"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4104" name="Picture 49" descr="KR"/>
            <p:cNvPicPr>
              <a:picLocks noChangeAspect="1" noChangeArrowheads="1"/>
            </p:cNvPicPr>
            <p:nvPr/>
          </p:nvPicPr>
          <p:blipFill>
            <a:blip r:embed="rId3" cstate="print"/>
            <a:srcRect/>
            <a:stretch>
              <a:fillRect/>
            </a:stretch>
          </p:blipFill>
          <p:spPr bwMode="auto">
            <a:xfrm>
              <a:off x="113" y="3929"/>
              <a:ext cx="363" cy="177"/>
            </a:xfrm>
            <a:prstGeom prst="rect">
              <a:avLst/>
            </a:prstGeom>
            <a:noFill/>
            <a:ln w="9525">
              <a:noFill/>
              <a:miter lim="800000"/>
              <a:headEnd/>
              <a:tailEnd/>
            </a:ln>
          </p:spPr>
        </p:pic>
      </p:grpSp>
    </p:spTree>
    <p:extLst>
      <p:ext uri="{BB962C8B-B14F-4D97-AF65-F5344CB8AC3E}">
        <p14:creationId xmlns:p14="http://schemas.microsoft.com/office/powerpoint/2010/main" val="188104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132138" y="0"/>
            <a:ext cx="5761037" cy="474663"/>
          </a:xfrm>
          <a:prstGeom prst="rect">
            <a:avLst/>
          </a:prstGeom>
          <a:noFill/>
          <a:ln w="9525">
            <a:noFill/>
            <a:miter lim="800000"/>
            <a:headEnd/>
            <a:tailEnd/>
          </a:ln>
        </p:spPr>
        <p:txBody>
          <a:bodyPr wrap="none" anchor="ctr"/>
          <a:lstStyle/>
          <a:p>
            <a:pPr algn="r"/>
            <a:r>
              <a:rPr lang="en-US" sz="1400" b="0" dirty="0">
                <a:solidFill>
                  <a:srgbClr val="FFCC66"/>
                </a:solidFill>
              </a:rPr>
              <a:t>SUMMARY</a:t>
            </a:r>
            <a:r>
              <a:rPr lang="ru-RU" sz="1400" b="0">
                <a:solidFill>
                  <a:srgbClr val="FFCC66"/>
                </a:solidFill>
              </a:rPr>
              <a:t>       </a:t>
            </a:r>
            <a:r>
              <a:rPr lang="ru-RU" sz="1400" b="0">
                <a:solidFill>
                  <a:srgbClr val="FFCC66"/>
                </a:solidFill>
                <a:sym typeface="Wingdings 2" pitchFamily="18" charset="2"/>
              </a:rPr>
              <a:t></a:t>
            </a:r>
            <a:endParaRPr lang="ru-RU" sz="1400" b="0">
              <a:solidFill>
                <a:srgbClr val="FFCC66"/>
              </a:solidFill>
              <a:cs typeface="Arial" charset="0"/>
              <a:sym typeface="Wingdings" pitchFamily="2" charset="2"/>
            </a:endParaRPr>
          </a:p>
        </p:txBody>
      </p:sp>
      <p:grpSp>
        <p:nvGrpSpPr>
          <p:cNvPr id="6147" name="Group 8"/>
          <p:cNvGrpSpPr>
            <a:grpSpLocks/>
          </p:cNvGrpSpPr>
          <p:nvPr/>
        </p:nvGrpSpPr>
        <p:grpSpPr bwMode="auto">
          <a:xfrm>
            <a:off x="8315325" y="6027738"/>
            <a:ext cx="720725" cy="712787"/>
            <a:chOff x="1224" y="590"/>
            <a:chExt cx="3289" cy="3248"/>
          </a:xfrm>
        </p:grpSpPr>
        <p:pic>
          <p:nvPicPr>
            <p:cNvPr id="6155" name="Picture 9"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6156" name="Oval 10"/>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6157" name="Oval 11"/>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6158" name="Oval 12"/>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6159" name="Oval 13"/>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6160" name="Oval 14"/>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6150"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4A6C7461-8ED4-427A-AB47-27E1F462D641}" type="slidenum">
              <a:rPr lang="en-US" sz="1200" b="0">
                <a:solidFill>
                  <a:schemeClr val="bg1"/>
                </a:solidFill>
              </a:rPr>
              <a:pPr algn="ctr"/>
              <a:t>3</a:t>
            </a:fld>
            <a:endParaRPr lang="en-US" sz="1200" b="0" dirty="0">
              <a:solidFill>
                <a:schemeClr val="bg1"/>
              </a:solidFill>
            </a:endParaRPr>
          </a:p>
        </p:txBody>
      </p:sp>
      <p:sp>
        <p:nvSpPr>
          <p:cNvPr id="6151" name="AutoShape 18"/>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6152" name="Group 19"/>
          <p:cNvGrpSpPr>
            <a:grpSpLocks/>
          </p:cNvGrpSpPr>
          <p:nvPr/>
        </p:nvGrpSpPr>
        <p:grpSpPr bwMode="auto">
          <a:xfrm>
            <a:off x="107950" y="6022975"/>
            <a:ext cx="719138" cy="719138"/>
            <a:chOff x="68" y="3794"/>
            <a:chExt cx="453" cy="453"/>
          </a:xfrm>
        </p:grpSpPr>
        <p:sp>
          <p:nvSpPr>
            <p:cNvPr id="6153" name="Oval 20"/>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6154" name="Picture 21" descr="KR"/>
            <p:cNvPicPr>
              <a:picLocks noChangeAspect="1" noChangeArrowheads="1"/>
            </p:cNvPicPr>
            <p:nvPr/>
          </p:nvPicPr>
          <p:blipFill>
            <a:blip r:embed="rId3" cstate="print"/>
            <a:srcRect/>
            <a:stretch>
              <a:fillRect/>
            </a:stretch>
          </p:blipFill>
          <p:spPr bwMode="auto">
            <a:xfrm>
              <a:off x="113" y="3929"/>
              <a:ext cx="363" cy="177"/>
            </a:xfrm>
            <a:prstGeom prst="rect">
              <a:avLst/>
            </a:prstGeom>
            <a:noFill/>
            <a:ln w="9525">
              <a:noFill/>
              <a:miter lim="800000"/>
              <a:headEnd/>
              <a:tailEnd/>
            </a:ln>
          </p:spPr>
        </p:pic>
      </p:grpSp>
      <p:sp>
        <p:nvSpPr>
          <p:cNvPr id="17" name="Title 1"/>
          <p:cNvSpPr txBox="1">
            <a:spLocks/>
          </p:cNvSpPr>
          <p:nvPr/>
        </p:nvSpPr>
        <p:spPr>
          <a:xfrm>
            <a:off x="467544" y="55780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err="1"/>
              <a:t>Kamyshanovskoye</a:t>
            </a:r>
            <a:r>
              <a:rPr lang="en-US" sz="2400" dirty="0"/>
              <a:t> Peat Uranium Deposit</a:t>
            </a:r>
            <a:br>
              <a:rPr lang="en-US" sz="2400" b="1" dirty="0"/>
            </a:br>
            <a:r>
              <a:rPr lang="en-US" sz="2000" dirty="0"/>
              <a:t>Main Product – Uranium oxide (U₃O₈)</a:t>
            </a:r>
            <a:br>
              <a:rPr lang="en-US" sz="2000" dirty="0"/>
            </a:br>
            <a:r>
              <a:rPr lang="en-US" sz="2000" dirty="0"/>
              <a:t>By-product – Scandium (Sc)</a:t>
            </a:r>
            <a:endParaRPr lang="en-US" sz="1800" b="0" dirty="0"/>
          </a:p>
          <a:p>
            <a:pPr algn="l"/>
            <a:endParaRPr lang="en-US" sz="1600" b="0" dirty="0"/>
          </a:p>
        </p:txBody>
      </p:sp>
      <p:sp>
        <p:nvSpPr>
          <p:cNvPr id="18" name="Content Placeholder 2"/>
          <p:cNvSpPr txBox="1">
            <a:spLocks/>
          </p:cNvSpPr>
          <p:nvPr/>
        </p:nvSpPr>
        <p:spPr>
          <a:xfrm>
            <a:off x="457200" y="2071389"/>
            <a:ext cx="8229600" cy="4525963"/>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endParaRPr lang="en-US" sz="1600" dirty="0"/>
          </a:p>
        </p:txBody>
      </p:sp>
      <p:sp>
        <p:nvSpPr>
          <p:cNvPr id="19" name="TextBox 18"/>
          <p:cNvSpPr txBox="1"/>
          <p:nvPr/>
        </p:nvSpPr>
        <p:spPr>
          <a:xfrm>
            <a:off x="611560" y="2060848"/>
            <a:ext cx="7560840" cy="4108817"/>
          </a:xfrm>
          <a:prstGeom prst="rect">
            <a:avLst/>
          </a:prstGeom>
          <a:noFill/>
        </p:spPr>
        <p:txBody>
          <a:bodyPr wrap="square" rtlCol="0">
            <a:spAutoFit/>
          </a:bodyPr>
          <a:lstStyle/>
          <a:p>
            <a:r>
              <a:rPr lang="en-US" sz="1400" dirty="0"/>
              <a:t>The uranium is located in peat deposits in the lowland area of the Chu River valley in Kyrgyzstan.</a:t>
            </a:r>
            <a:br>
              <a:rPr lang="en-US" sz="1400" dirty="0"/>
            </a:br>
            <a:r>
              <a:rPr lang="en-US" sz="1400" dirty="0"/>
              <a:t>It was transported by underground waters from the foothills of the </a:t>
            </a:r>
            <a:r>
              <a:rPr lang="en-US" sz="1400" dirty="0" err="1"/>
              <a:t>Tien</a:t>
            </a:r>
            <a:r>
              <a:rPr lang="en-US" sz="1400" dirty="0"/>
              <a:t> Shan mountains and absorbed by the organic matter of the peat.</a:t>
            </a:r>
          </a:p>
          <a:p>
            <a:r>
              <a:rPr lang="en-US" sz="1400" dirty="0"/>
              <a:t>IMC Invest has been conducting systematic geological studies of the deposit since 2006. Over 1,500 drill holes have been completed, along with 140 trenches, and 6,200 samples have been collected.</a:t>
            </a:r>
          </a:p>
          <a:p>
            <a:r>
              <a:rPr lang="en-US" sz="1400" dirty="0"/>
              <a:t>The average thickness of the surface peat layer is 3.4 meters.</a:t>
            </a:r>
          </a:p>
          <a:p>
            <a:r>
              <a:rPr lang="en-US" sz="1400" dirty="0"/>
              <a:t>Average uranium grade is 300 </a:t>
            </a:r>
            <a:r>
              <a:rPr lang="en-US" sz="1400" dirty="0" err="1"/>
              <a:t>ppm</a:t>
            </a:r>
            <a:r>
              <a:rPr lang="en-US" sz="1400" dirty="0"/>
              <a:t> (0.03%), with a maximum of 5,960 </a:t>
            </a:r>
            <a:r>
              <a:rPr lang="en-US" sz="1400" dirty="0" err="1"/>
              <a:t>ppm</a:t>
            </a:r>
            <a:r>
              <a:rPr lang="en-US" sz="1400" dirty="0"/>
              <a:t> (0.59%).</a:t>
            </a:r>
          </a:p>
          <a:p>
            <a:r>
              <a:rPr lang="en-US" sz="1400" dirty="0"/>
              <a:t>Geological exploration, metallurgical, and technological testing have been conducted according to international standards.</a:t>
            </a:r>
          </a:p>
          <a:p>
            <a:r>
              <a:rPr lang="en-US" sz="1400" dirty="0"/>
              <a:t>Uranium reserves amount to 3,371.1 </a:t>
            </a:r>
            <a:r>
              <a:rPr lang="en-US" sz="1400" dirty="0" err="1"/>
              <a:t>tonnes</a:t>
            </a:r>
            <a:r>
              <a:rPr lang="en-US" sz="1400" dirty="0"/>
              <a:t> of U, approved on January 22, 2019 by the State Committee for Reserves (GKZ) in accordance with international standards (JORC Measured/Indicated – equivalent to C1 + C2), and resources of 2,600 </a:t>
            </a:r>
            <a:r>
              <a:rPr lang="en-US" sz="1400" dirty="0" err="1"/>
              <a:t>tonnes</a:t>
            </a:r>
            <a:r>
              <a:rPr lang="en-US" sz="1400" dirty="0"/>
              <a:t> (Target – P1). The deposit's potential growth is estimated at 4,000–5,000 </a:t>
            </a:r>
            <a:r>
              <a:rPr lang="en-US" sz="1400" dirty="0" err="1"/>
              <a:t>tonnes</a:t>
            </a:r>
            <a:r>
              <a:rPr lang="en-US" sz="1400" dirty="0"/>
              <a:t> of uranium.</a:t>
            </a:r>
          </a:p>
          <a:p>
            <a:r>
              <a:rPr lang="en-US" sz="1400" dirty="0"/>
              <a:t>In-situ leaching using bi-carbonate solutions has been tested and proven to be the most cost-effective method.</a:t>
            </a:r>
          </a:p>
          <a:p>
            <a:pPr>
              <a:buFont typeface="Arial" pitchFamily="34" charset="0"/>
              <a:buChar char="•"/>
            </a:pPr>
            <a:endParaRPr lang="en-GB" sz="1400" dirty="0"/>
          </a:p>
          <a:p>
            <a:pPr>
              <a:buFont typeface="Arial" pitchFamily="34" charset="0"/>
              <a:buChar char="•"/>
            </a:pPr>
            <a:endParaRPr lang="en-GB"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a:solidFill>
                  <a:schemeClr val="bg2"/>
                </a:solidFill>
              </a:rPr>
              <a:t>General Data</a:t>
            </a:r>
            <a:endParaRPr lang="en-US" sz="1600" b="0">
              <a:solidFill>
                <a:schemeClr val="bg2"/>
              </a:solidFill>
            </a:endParaRPr>
          </a:p>
        </p:txBody>
      </p:sp>
      <p:sp>
        <p:nvSpPr>
          <p:cNvPr id="19459" name="Rectangle 8"/>
          <p:cNvSpPr>
            <a:spLocks noChangeArrowheads="1"/>
          </p:cNvSpPr>
          <p:nvPr/>
        </p:nvSpPr>
        <p:spPr bwMode="auto">
          <a:xfrm>
            <a:off x="3132138" y="0"/>
            <a:ext cx="5761037" cy="474663"/>
          </a:xfrm>
          <a:prstGeom prst="rect">
            <a:avLst/>
          </a:prstGeom>
          <a:noFill/>
          <a:ln w="9525">
            <a:noFill/>
            <a:miter lim="800000"/>
            <a:headEnd/>
            <a:tailEnd/>
          </a:ln>
        </p:spPr>
        <p:txBody>
          <a:bodyPr wrap="none" anchor="ctr"/>
          <a:lstStyle/>
          <a:p>
            <a:pPr algn="r"/>
            <a:r>
              <a:rPr lang="ru-RU" sz="1400" b="0">
                <a:solidFill>
                  <a:srgbClr val="FFCC66"/>
                </a:solidFill>
              </a:rPr>
              <a:t>       </a:t>
            </a:r>
            <a:r>
              <a:rPr lang="en-US" sz="1400" b="0">
                <a:solidFill>
                  <a:srgbClr val="FFCC66"/>
                </a:solidFill>
              </a:rPr>
              <a:t>KAMUSHANOVSKOE INFRASTRUCTURE    </a:t>
            </a:r>
            <a:r>
              <a:rPr lang="ru-RU" sz="1400" b="0">
                <a:solidFill>
                  <a:srgbClr val="FFCC66"/>
                </a:solidFill>
                <a:sym typeface="Wingdings 2" pitchFamily="18" charset="2"/>
              </a:rPr>
              <a:t></a:t>
            </a:r>
            <a:endParaRPr lang="ru-RU" sz="1400" b="0">
              <a:solidFill>
                <a:srgbClr val="FFCC66"/>
              </a:solidFill>
              <a:cs typeface="Arial" charset="0"/>
              <a:sym typeface="Wingdings" pitchFamily="2" charset="2"/>
            </a:endParaRPr>
          </a:p>
        </p:txBody>
      </p:sp>
      <p:grpSp>
        <p:nvGrpSpPr>
          <p:cNvPr id="2" name="Group 9"/>
          <p:cNvGrpSpPr>
            <a:grpSpLocks/>
          </p:cNvGrpSpPr>
          <p:nvPr/>
        </p:nvGrpSpPr>
        <p:grpSpPr bwMode="auto">
          <a:xfrm>
            <a:off x="107950" y="6022975"/>
            <a:ext cx="719138" cy="719138"/>
            <a:chOff x="68" y="3794"/>
            <a:chExt cx="453" cy="453"/>
          </a:xfrm>
        </p:grpSpPr>
        <p:sp>
          <p:nvSpPr>
            <p:cNvPr id="19483" name="Oval 10"/>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9484" name="Picture 11" descr="KR"/>
            <p:cNvPicPr>
              <a:picLocks noChangeAspect="1" noChangeArrowheads="1"/>
            </p:cNvPicPr>
            <p:nvPr/>
          </p:nvPicPr>
          <p:blipFill>
            <a:blip r:embed="rId2" cstate="print"/>
            <a:srcRect/>
            <a:stretch>
              <a:fillRect/>
            </a:stretch>
          </p:blipFill>
          <p:spPr bwMode="auto">
            <a:xfrm>
              <a:off x="113" y="3929"/>
              <a:ext cx="363" cy="177"/>
            </a:xfrm>
            <a:prstGeom prst="rect">
              <a:avLst/>
            </a:prstGeom>
            <a:noFill/>
            <a:ln w="9525">
              <a:noFill/>
              <a:miter lim="800000"/>
              <a:headEnd/>
              <a:tailEnd/>
            </a:ln>
          </p:spPr>
        </p:pic>
      </p:grpSp>
      <p:grpSp>
        <p:nvGrpSpPr>
          <p:cNvPr id="3" name="Group 12"/>
          <p:cNvGrpSpPr>
            <a:grpSpLocks/>
          </p:cNvGrpSpPr>
          <p:nvPr/>
        </p:nvGrpSpPr>
        <p:grpSpPr bwMode="auto">
          <a:xfrm>
            <a:off x="8315325" y="6027738"/>
            <a:ext cx="720725" cy="712787"/>
            <a:chOff x="1224" y="590"/>
            <a:chExt cx="3289" cy="3248"/>
          </a:xfrm>
        </p:grpSpPr>
        <p:pic>
          <p:nvPicPr>
            <p:cNvPr id="19477" name="Picture 13"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19478" name="Oval 14"/>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19479" name="Oval 15"/>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19480" name="Oval 16"/>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9481" name="Oval 17"/>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9482" name="Oval 18"/>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pic>
        <p:nvPicPr>
          <p:cNvPr id="19462" name="Picture 36" descr="Picture1"/>
          <p:cNvPicPr>
            <a:picLocks noChangeAspect="1" noChangeArrowheads="1"/>
          </p:cNvPicPr>
          <p:nvPr/>
        </p:nvPicPr>
        <p:blipFill>
          <a:blip r:embed="rId4" cstate="print">
            <a:lum bright="-6000" contrast="18000"/>
          </a:blip>
          <a:srcRect/>
          <a:stretch>
            <a:fillRect/>
          </a:stretch>
        </p:blipFill>
        <p:spPr bwMode="auto">
          <a:xfrm>
            <a:off x="381000" y="938212"/>
            <a:ext cx="8491538" cy="4852988"/>
          </a:xfrm>
          <a:prstGeom prst="rect">
            <a:avLst/>
          </a:prstGeom>
          <a:noFill/>
          <a:ln w="9525">
            <a:noFill/>
            <a:miter lim="800000"/>
            <a:headEnd/>
            <a:tailEnd/>
          </a:ln>
        </p:spPr>
      </p:pic>
      <p:sp>
        <p:nvSpPr>
          <p:cNvPr id="68669" name="Oval 61"/>
          <p:cNvSpPr>
            <a:spLocks noChangeArrowheads="1"/>
          </p:cNvSpPr>
          <p:nvPr/>
        </p:nvSpPr>
        <p:spPr bwMode="auto">
          <a:xfrm>
            <a:off x="4716463" y="1341438"/>
            <a:ext cx="431800" cy="431800"/>
          </a:xfrm>
          <a:prstGeom prst="ellipse">
            <a:avLst/>
          </a:prstGeom>
          <a:solidFill>
            <a:srgbClr val="FFCC00"/>
          </a:solidFill>
          <a:ln w="25400">
            <a:solidFill>
              <a:schemeClr val="tx1"/>
            </a:solidFill>
            <a:round/>
            <a:headEnd/>
            <a:tailEnd/>
          </a:ln>
        </p:spPr>
        <p:txBody>
          <a:bodyPr wrap="none" anchor="ctr"/>
          <a:lstStyle/>
          <a:p>
            <a:pPr algn="ctr"/>
            <a:r>
              <a:rPr lang="en-US" sz="2000"/>
              <a:t>U</a:t>
            </a:r>
          </a:p>
        </p:txBody>
      </p:sp>
      <p:grpSp>
        <p:nvGrpSpPr>
          <p:cNvPr id="4" name="Group 62"/>
          <p:cNvGrpSpPr>
            <a:grpSpLocks/>
          </p:cNvGrpSpPr>
          <p:nvPr/>
        </p:nvGrpSpPr>
        <p:grpSpPr bwMode="auto">
          <a:xfrm>
            <a:off x="2484438" y="4365625"/>
            <a:ext cx="468312" cy="468313"/>
            <a:chOff x="3343" y="618"/>
            <a:chExt cx="681" cy="681"/>
          </a:xfrm>
        </p:grpSpPr>
        <p:sp>
          <p:nvSpPr>
            <p:cNvPr id="19475" name="Oval 63"/>
            <p:cNvSpPr>
              <a:spLocks noChangeArrowheads="1"/>
            </p:cNvSpPr>
            <p:nvPr/>
          </p:nvSpPr>
          <p:spPr bwMode="auto">
            <a:xfrm>
              <a:off x="3343" y="618"/>
              <a:ext cx="681" cy="681"/>
            </a:xfrm>
            <a:prstGeom prst="ellipse">
              <a:avLst/>
            </a:prstGeom>
            <a:solidFill>
              <a:srgbClr val="FFCC00"/>
            </a:solidFill>
            <a:ln w="25400">
              <a:solidFill>
                <a:schemeClr val="tx1"/>
              </a:solidFill>
              <a:round/>
              <a:headEnd/>
              <a:tailEnd/>
            </a:ln>
          </p:spPr>
          <p:txBody>
            <a:bodyPr wrap="none" anchor="ctr"/>
            <a:lstStyle/>
            <a:p>
              <a:pPr algn="ctr"/>
              <a:endParaRPr lang="ru-RU" sz="1800"/>
            </a:p>
          </p:txBody>
        </p:sp>
        <p:pic>
          <p:nvPicPr>
            <p:cNvPr id="19476" name="Picture 64" descr="Indus004"/>
            <p:cNvPicPr>
              <a:picLocks noChangeAspect="1" noChangeArrowheads="1"/>
            </p:cNvPicPr>
            <p:nvPr/>
          </p:nvPicPr>
          <p:blipFill>
            <a:blip r:embed="rId5" cstate="print"/>
            <a:srcRect/>
            <a:stretch>
              <a:fillRect/>
            </a:stretch>
          </p:blipFill>
          <p:spPr bwMode="auto">
            <a:xfrm>
              <a:off x="3470" y="799"/>
              <a:ext cx="408" cy="311"/>
            </a:xfrm>
            <a:prstGeom prst="rect">
              <a:avLst/>
            </a:prstGeom>
            <a:noFill/>
            <a:ln w="9525">
              <a:noFill/>
              <a:miter lim="800000"/>
              <a:headEnd/>
              <a:tailEnd/>
            </a:ln>
          </p:spPr>
        </p:pic>
      </p:grpSp>
      <p:sp>
        <p:nvSpPr>
          <p:cNvPr id="68673" name="Oval 65"/>
          <p:cNvSpPr>
            <a:spLocks noChangeArrowheads="1"/>
          </p:cNvSpPr>
          <p:nvPr/>
        </p:nvSpPr>
        <p:spPr bwMode="auto">
          <a:xfrm>
            <a:off x="6588125" y="3933825"/>
            <a:ext cx="576263" cy="574675"/>
          </a:xfrm>
          <a:prstGeom prst="ellipse">
            <a:avLst/>
          </a:prstGeom>
          <a:solidFill>
            <a:srgbClr val="FFCC00"/>
          </a:solidFill>
          <a:ln w="25400">
            <a:solidFill>
              <a:schemeClr val="tx1"/>
            </a:solidFill>
            <a:round/>
            <a:headEnd/>
            <a:tailEnd/>
          </a:ln>
        </p:spPr>
        <p:txBody>
          <a:bodyPr wrap="none" anchor="ctr"/>
          <a:lstStyle/>
          <a:p>
            <a:pPr algn="ctr"/>
            <a:endParaRPr lang="ru-RU" sz="1800"/>
          </a:p>
        </p:txBody>
      </p:sp>
      <p:pic>
        <p:nvPicPr>
          <p:cNvPr id="68674" name="Picture 66" descr="BUILDING"/>
          <p:cNvPicPr>
            <a:picLocks noChangeAspect="1" noChangeArrowheads="1"/>
          </p:cNvPicPr>
          <p:nvPr/>
        </p:nvPicPr>
        <p:blipFill>
          <a:blip r:embed="rId6" cstate="print"/>
          <a:srcRect/>
          <a:stretch>
            <a:fillRect/>
          </a:stretch>
        </p:blipFill>
        <p:spPr bwMode="auto">
          <a:xfrm>
            <a:off x="6684963" y="3429000"/>
            <a:ext cx="392112" cy="871538"/>
          </a:xfrm>
          <a:prstGeom prst="rect">
            <a:avLst/>
          </a:prstGeom>
          <a:noFill/>
          <a:ln w="9525">
            <a:noFill/>
            <a:miter lim="800000"/>
            <a:headEnd/>
            <a:tailEnd/>
          </a:ln>
        </p:spPr>
      </p:pic>
      <p:sp>
        <p:nvSpPr>
          <p:cNvPr id="68678" name="Text Box 70"/>
          <p:cNvSpPr txBox="1">
            <a:spLocks noChangeArrowheads="1"/>
          </p:cNvSpPr>
          <p:nvPr/>
        </p:nvSpPr>
        <p:spPr bwMode="auto">
          <a:xfrm>
            <a:off x="5148263" y="1412875"/>
            <a:ext cx="2328862" cy="276225"/>
          </a:xfrm>
          <a:prstGeom prst="rect">
            <a:avLst/>
          </a:prstGeom>
          <a:noFill/>
          <a:ln w="9525">
            <a:noFill/>
            <a:miter lim="800000"/>
            <a:headEnd/>
            <a:tailEnd/>
          </a:ln>
        </p:spPr>
        <p:txBody>
          <a:bodyPr wrap="none">
            <a:spAutoFit/>
          </a:bodyPr>
          <a:lstStyle/>
          <a:p>
            <a:r>
              <a:rPr lang="en-US" sz="1200"/>
              <a:t>Kamushanovskyoe U deposit</a:t>
            </a:r>
          </a:p>
        </p:txBody>
      </p:sp>
      <p:grpSp>
        <p:nvGrpSpPr>
          <p:cNvPr id="5" name="Group 71"/>
          <p:cNvGrpSpPr>
            <a:grpSpLocks/>
          </p:cNvGrpSpPr>
          <p:nvPr/>
        </p:nvGrpSpPr>
        <p:grpSpPr bwMode="auto">
          <a:xfrm>
            <a:off x="3562350" y="1557338"/>
            <a:ext cx="2665413" cy="3024187"/>
            <a:chOff x="2244" y="981"/>
            <a:chExt cx="1679" cy="1905"/>
          </a:xfrm>
        </p:grpSpPr>
        <p:sp>
          <p:nvSpPr>
            <p:cNvPr id="19472" name="AutoShape 72"/>
            <p:cNvSpPr>
              <a:spLocks noChangeArrowheads="1"/>
            </p:cNvSpPr>
            <p:nvPr/>
          </p:nvSpPr>
          <p:spPr bwMode="auto">
            <a:xfrm rot="-327367">
              <a:off x="2244" y="2703"/>
              <a:ext cx="1679" cy="183"/>
            </a:xfrm>
            <a:prstGeom prst="leftRightArrow">
              <a:avLst>
                <a:gd name="adj1" fmla="val 51176"/>
                <a:gd name="adj2" fmla="val 105384"/>
              </a:avLst>
            </a:prstGeom>
            <a:solidFill>
              <a:srgbClr val="C0C0C0"/>
            </a:solidFill>
            <a:ln w="9525">
              <a:solidFill>
                <a:schemeClr val="bg1"/>
              </a:solidFill>
              <a:miter lim="800000"/>
              <a:headEnd/>
              <a:tailEnd/>
            </a:ln>
          </p:spPr>
          <p:txBody>
            <a:bodyPr wrap="none" anchor="ctr"/>
            <a:lstStyle/>
            <a:p>
              <a:pPr algn="ctr"/>
              <a:r>
                <a:rPr lang="ru-RU" sz="1200"/>
                <a:t>65 </a:t>
              </a:r>
              <a:r>
                <a:rPr lang="en-US" sz="1200"/>
                <a:t>km</a:t>
              </a:r>
              <a:endParaRPr lang="ru-RU" sz="1200"/>
            </a:p>
          </p:txBody>
        </p:sp>
        <p:sp>
          <p:nvSpPr>
            <p:cNvPr id="19473" name="AutoShape 73"/>
            <p:cNvSpPr>
              <a:spLocks noChangeArrowheads="1"/>
            </p:cNvSpPr>
            <p:nvPr/>
          </p:nvSpPr>
          <p:spPr bwMode="auto">
            <a:xfrm rot="3215450">
              <a:off x="2926" y="1660"/>
              <a:ext cx="1451" cy="183"/>
            </a:xfrm>
            <a:prstGeom prst="leftRightArrow">
              <a:avLst>
                <a:gd name="adj1" fmla="val 51176"/>
                <a:gd name="adj2" fmla="val 91073"/>
              </a:avLst>
            </a:prstGeom>
            <a:solidFill>
              <a:srgbClr val="C0C0C0"/>
            </a:solidFill>
            <a:ln w="9525">
              <a:solidFill>
                <a:schemeClr val="bg1"/>
              </a:solidFill>
              <a:miter lim="800000"/>
              <a:headEnd/>
              <a:tailEnd/>
            </a:ln>
          </p:spPr>
          <p:txBody>
            <a:bodyPr wrap="none" anchor="ctr"/>
            <a:lstStyle/>
            <a:p>
              <a:pPr algn="ctr"/>
              <a:r>
                <a:rPr lang="en-US" sz="1200"/>
                <a:t>60</a:t>
              </a:r>
              <a:r>
                <a:rPr lang="ru-RU" sz="1200"/>
                <a:t> </a:t>
              </a:r>
              <a:r>
                <a:rPr lang="en-US" sz="1200"/>
                <a:t>km</a:t>
              </a:r>
              <a:endParaRPr lang="ru-RU" sz="1200"/>
            </a:p>
          </p:txBody>
        </p:sp>
        <p:sp>
          <p:nvSpPr>
            <p:cNvPr id="19474" name="AutoShape 74"/>
            <p:cNvSpPr>
              <a:spLocks noChangeArrowheads="1"/>
            </p:cNvSpPr>
            <p:nvPr/>
          </p:nvSpPr>
          <p:spPr bwMode="auto">
            <a:xfrm rot="-3165120">
              <a:off x="1678" y="1729"/>
              <a:ext cx="1679" cy="183"/>
            </a:xfrm>
            <a:prstGeom prst="leftRightArrow">
              <a:avLst>
                <a:gd name="adj1" fmla="val 51176"/>
                <a:gd name="adj2" fmla="val 105384"/>
              </a:avLst>
            </a:prstGeom>
            <a:solidFill>
              <a:srgbClr val="C0C0C0"/>
            </a:solidFill>
            <a:ln w="9525">
              <a:solidFill>
                <a:schemeClr val="bg1"/>
              </a:solidFill>
              <a:miter lim="800000"/>
              <a:headEnd/>
              <a:tailEnd/>
            </a:ln>
          </p:spPr>
          <p:txBody>
            <a:bodyPr wrap="none" anchor="ctr"/>
            <a:lstStyle/>
            <a:p>
              <a:pPr algn="ctr"/>
              <a:r>
                <a:rPr lang="en-US" sz="1200"/>
                <a:t>7</a:t>
              </a:r>
              <a:r>
                <a:rPr lang="ru-RU" sz="1200"/>
                <a:t>0 </a:t>
              </a:r>
              <a:r>
                <a:rPr lang="en-US" sz="1200"/>
                <a:t>km</a:t>
              </a:r>
              <a:endParaRPr lang="ru-RU" sz="1200"/>
            </a:p>
          </p:txBody>
        </p:sp>
      </p:grpSp>
      <p:sp>
        <p:nvSpPr>
          <p:cNvPr id="68677" name="Text Box 69"/>
          <p:cNvSpPr txBox="1">
            <a:spLocks noChangeArrowheads="1"/>
          </p:cNvSpPr>
          <p:nvPr/>
        </p:nvSpPr>
        <p:spPr bwMode="auto">
          <a:xfrm>
            <a:off x="1905000" y="4724400"/>
            <a:ext cx="2655887" cy="523875"/>
          </a:xfrm>
          <a:prstGeom prst="rect">
            <a:avLst/>
          </a:prstGeom>
          <a:noFill/>
          <a:ln w="9525">
            <a:noFill/>
            <a:miter lim="800000"/>
            <a:headEnd/>
            <a:tailEnd/>
          </a:ln>
        </p:spPr>
        <p:txBody>
          <a:bodyPr>
            <a:spAutoFit/>
          </a:bodyPr>
          <a:lstStyle/>
          <a:p>
            <a:r>
              <a:rPr lang="en-US" sz="1400" dirty="0" err="1"/>
              <a:t>Karabalta</a:t>
            </a:r>
            <a:r>
              <a:rPr lang="en-US" sz="1400" dirty="0"/>
              <a:t> U Processing Facility</a:t>
            </a:r>
          </a:p>
        </p:txBody>
      </p:sp>
      <p:sp>
        <p:nvSpPr>
          <p:cNvPr id="68683" name="Text Box 75"/>
          <p:cNvSpPr txBox="1">
            <a:spLocks noChangeArrowheads="1"/>
          </p:cNvSpPr>
          <p:nvPr/>
        </p:nvSpPr>
        <p:spPr bwMode="auto">
          <a:xfrm>
            <a:off x="7164388" y="4076700"/>
            <a:ext cx="1287462" cy="304800"/>
          </a:xfrm>
          <a:prstGeom prst="rect">
            <a:avLst/>
          </a:prstGeom>
          <a:noFill/>
          <a:ln w="9525">
            <a:noFill/>
            <a:miter lim="800000"/>
            <a:headEnd/>
            <a:tailEnd/>
          </a:ln>
        </p:spPr>
        <p:txBody>
          <a:bodyPr wrap="none">
            <a:spAutoFit/>
          </a:bodyPr>
          <a:lstStyle/>
          <a:p>
            <a:r>
              <a:rPr lang="en-US" sz="1400"/>
              <a:t>IMC  Bishkek</a:t>
            </a:r>
          </a:p>
        </p:txBody>
      </p:sp>
      <p:sp>
        <p:nvSpPr>
          <p:cNvPr id="19471"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2D68940C-52AF-4BDC-82D4-4DF7ED8E59B8}" type="slidenum">
              <a:rPr lang="en-US" sz="1200" b="0">
                <a:solidFill>
                  <a:schemeClr val="bg1"/>
                </a:solidFill>
              </a:rPr>
              <a:pPr algn="ctr"/>
              <a:t>4</a:t>
            </a:fld>
            <a:endParaRPr lang="en-US" sz="1200" b="0">
              <a:solidFill>
                <a:schemeClr val="bg1"/>
              </a:solidFill>
            </a:endParaRPr>
          </a:p>
        </p:txBody>
      </p:sp>
      <p:sp>
        <p:nvSpPr>
          <p:cNvPr id="30" name="Rectangle 29"/>
          <p:cNvSpPr/>
          <p:nvPr/>
        </p:nvSpPr>
        <p:spPr>
          <a:xfrm>
            <a:off x="457200" y="914400"/>
            <a:ext cx="2819400" cy="1169551"/>
          </a:xfrm>
          <a:prstGeom prst="rect">
            <a:avLst/>
          </a:prstGeom>
        </p:spPr>
        <p:txBody>
          <a:bodyPr wrap="square">
            <a:spAutoFit/>
          </a:bodyPr>
          <a:lstStyle/>
          <a:p>
            <a:r>
              <a:rPr lang="en-US" sz="1400" dirty="0"/>
              <a:t>The deposit is located in the </a:t>
            </a:r>
            <a:r>
              <a:rPr lang="en-US" sz="1400" dirty="0" err="1"/>
              <a:t>Chuy</a:t>
            </a:r>
            <a:r>
              <a:rPr lang="en-US" sz="1400" dirty="0"/>
              <a:t> Region, 60 km from Bishkek and 70 km from the </a:t>
            </a:r>
            <a:r>
              <a:rPr lang="en-US" sz="1400" dirty="0" err="1"/>
              <a:t>Karabalta</a:t>
            </a:r>
            <a:r>
              <a:rPr lang="en-US" sz="1400" dirty="0"/>
              <a:t> Uranium Processing Plant (KGRK).</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8669"/>
                                        </p:tgtEl>
                                        <p:attrNameLst>
                                          <p:attrName>style.visibility</p:attrName>
                                        </p:attrNameLst>
                                      </p:cBhvr>
                                      <p:to>
                                        <p:strVal val="visible"/>
                                      </p:to>
                                    </p:set>
                                    <p:anim calcmode="lin" valueType="num">
                                      <p:cBhvr>
                                        <p:cTn id="7" dur="500" fill="hold"/>
                                        <p:tgtEl>
                                          <p:spTgt spid="68669"/>
                                        </p:tgtEl>
                                        <p:attrNameLst>
                                          <p:attrName>ppt_w</p:attrName>
                                        </p:attrNameLst>
                                      </p:cBhvr>
                                      <p:tavLst>
                                        <p:tav tm="0">
                                          <p:val>
                                            <p:fltVal val="0"/>
                                          </p:val>
                                        </p:tav>
                                        <p:tav tm="100000">
                                          <p:val>
                                            <p:strVal val="#ppt_w"/>
                                          </p:val>
                                        </p:tav>
                                      </p:tavLst>
                                    </p:anim>
                                    <p:anim calcmode="lin" valueType="num">
                                      <p:cBhvr>
                                        <p:cTn id="8" dur="500" fill="hold"/>
                                        <p:tgtEl>
                                          <p:spTgt spid="6866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8678"/>
                                        </p:tgtEl>
                                        <p:attrNameLst>
                                          <p:attrName>style.visibility</p:attrName>
                                        </p:attrNameLst>
                                      </p:cBhvr>
                                      <p:to>
                                        <p:strVal val="visible"/>
                                      </p:to>
                                    </p:set>
                                    <p:animEffect transition="in" filter="wipe(left)">
                                      <p:cBhvr>
                                        <p:cTn id="12" dur="500"/>
                                        <p:tgtEl>
                                          <p:spTgt spid="68678"/>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8677"/>
                                        </p:tgtEl>
                                        <p:attrNameLst>
                                          <p:attrName>style.visibility</p:attrName>
                                        </p:attrNameLst>
                                      </p:cBhvr>
                                      <p:to>
                                        <p:strVal val="visible"/>
                                      </p:to>
                                    </p:set>
                                    <p:animEffect transition="in" filter="wipe(left)">
                                      <p:cBhvr>
                                        <p:cTn id="21" dur="500"/>
                                        <p:tgtEl>
                                          <p:spTgt spid="68677"/>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68673"/>
                                        </p:tgtEl>
                                        <p:attrNameLst>
                                          <p:attrName>style.visibility</p:attrName>
                                        </p:attrNameLst>
                                      </p:cBhvr>
                                      <p:to>
                                        <p:strVal val="visible"/>
                                      </p:to>
                                    </p:set>
                                    <p:anim calcmode="lin" valueType="num">
                                      <p:cBhvr>
                                        <p:cTn id="25" dur="500" fill="hold"/>
                                        <p:tgtEl>
                                          <p:spTgt spid="68673"/>
                                        </p:tgtEl>
                                        <p:attrNameLst>
                                          <p:attrName>ppt_w</p:attrName>
                                        </p:attrNameLst>
                                      </p:cBhvr>
                                      <p:tavLst>
                                        <p:tav tm="0">
                                          <p:val>
                                            <p:fltVal val="0"/>
                                          </p:val>
                                        </p:tav>
                                        <p:tav tm="100000">
                                          <p:val>
                                            <p:strVal val="#ppt_w"/>
                                          </p:val>
                                        </p:tav>
                                      </p:tavLst>
                                    </p:anim>
                                    <p:anim calcmode="lin" valueType="num">
                                      <p:cBhvr>
                                        <p:cTn id="26" dur="500" fill="hold"/>
                                        <p:tgtEl>
                                          <p:spTgt spid="6867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68674"/>
                                        </p:tgtEl>
                                        <p:attrNameLst>
                                          <p:attrName>style.visibility</p:attrName>
                                        </p:attrNameLst>
                                      </p:cBhvr>
                                      <p:to>
                                        <p:strVal val="visible"/>
                                      </p:to>
                                    </p:set>
                                    <p:animEffect transition="in" filter="wipe(down)">
                                      <p:cBhvr>
                                        <p:cTn id="30" dur="500"/>
                                        <p:tgtEl>
                                          <p:spTgt spid="6867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68683"/>
                                        </p:tgtEl>
                                        <p:attrNameLst>
                                          <p:attrName>style.visibility</p:attrName>
                                        </p:attrNameLst>
                                      </p:cBhvr>
                                      <p:to>
                                        <p:strVal val="visible"/>
                                      </p:to>
                                    </p:set>
                                    <p:animEffect transition="in" filter="wipe(left)">
                                      <p:cBhvr>
                                        <p:cTn id="34" dur="500"/>
                                        <p:tgtEl>
                                          <p:spTgt spid="6868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2"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2)">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69" grpId="0" animBg="1"/>
      <p:bldP spid="68673" grpId="0" animBg="1"/>
      <p:bldP spid="68677" grpId="0"/>
      <p:bldP spid="686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8674" name="Picture 2" descr="GOOGLE_KAM_5"/>
          <p:cNvPicPr>
            <a:picLocks noChangeAspect="1" noChangeArrowheads="1"/>
          </p:cNvPicPr>
          <p:nvPr/>
        </p:nvPicPr>
        <p:blipFill>
          <a:blip r:embed="rId2" cstate="print"/>
          <a:srcRect r="-24"/>
          <a:stretch>
            <a:fillRect/>
          </a:stretch>
        </p:blipFill>
        <p:spPr bwMode="auto">
          <a:xfrm>
            <a:off x="468313" y="836613"/>
            <a:ext cx="8280400" cy="4918075"/>
          </a:xfrm>
          <a:prstGeom prst="rect">
            <a:avLst/>
          </a:prstGeom>
          <a:noFill/>
          <a:ln w="9525">
            <a:solidFill>
              <a:schemeClr val="bg1"/>
            </a:solidFill>
            <a:miter lim="800000"/>
            <a:headEnd/>
            <a:tailEnd/>
          </a:ln>
        </p:spPr>
      </p:pic>
      <p:pic>
        <p:nvPicPr>
          <p:cNvPr id="28675" name="Picture 332"/>
          <p:cNvPicPr>
            <a:picLocks noChangeAspect="1" noChangeArrowheads="1"/>
          </p:cNvPicPr>
          <p:nvPr/>
        </p:nvPicPr>
        <p:blipFill>
          <a:blip r:embed="rId3" cstate="print"/>
          <a:srcRect/>
          <a:stretch>
            <a:fillRect/>
          </a:stretch>
        </p:blipFill>
        <p:spPr bwMode="auto">
          <a:xfrm>
            <a:off x="468313" y="973138"/>
            <a:ext cx="8007350" cy="4759325"/>
          </a:xfrm>
          <a:prstGeom prst="rect">
            <a:avLst/>
          </a:prstGeom>
          <a:noFill/>
          <a:ln w="9525">
            <a:noFill/>
            <a:miter lim="800000"/>
            <a:headEnd/>
            <a:tailEnd/>
          </a:ln>
        </p:spPr>
      </p:pic>
      <p:pic>
        <p:nvPicPr>
          <p:cNvPr id="28676" name="Picture 3" descr="Uranium_3"/>
          <p:cNvPicPr>
            <a:picLocks noChangeAspect="1" noChangeArrowheads="1"/>
          </p:cNvPicPr>
          <p:nvPr/>
        </p:nvPicPr>
        <p:blipFill>
          <a:blip r:embed="rId4" cstate="print"/>
          <a:srcRect/>
          <a:stretch>
            <a:fillRect/>
          </a:stretch>
        </p:blipFill>
        <p:spPr bwMode="auto">
          <a:xfrm>
            <a:off x="1042988" y="1225550"/>
            <a:ext cx="5040312" cy="3932238"/>
          </a:xfrm>
          <a:prstGeom prst="rect">
            <a:avLst/>
          </a:prstGeom>
          <a:noFill/>
          <a:ln w="9525">
            <a:noFill/>
            <a:miter lim="800000"/>
            <a:headEnd/>
            <a:tailEnd/>
          </a:ln>
        </p:spPr>
      </p:pic>
      <p:sp>
        <p:nvSpPr>
          <p:cNvPr id="62484" name="Rectangle 20"/>
          <p:cNvSpPr>
            <a:spLocks noChangeArrowheads="1"/>
          </p:cNvSpPr>
          <p:nvPr/>
        </p:nvSpPr>
        <p:spPr bwMode="auto">
          <a:xfrm>
            <a:off x="1981200" y="0"/>
            <a:ext cx="5761037" cy="474663"/>
          </a:xfrm>
          <a:prstGeom prst="rect">
            <a:avLst/>
          </a:prstGeom>
          <a:noFill/>
          <a:ln w="9525">
            <a:noFill/>
            <a:miter lim="800000"/>
            <a:headEnd/>
            <a:tailEnd/>
          </a:ln>
        </p:spPr>
        <p:txBody>
          <a:bodyPr wrap="none" anchor="ctr"/>
          <a:lstStyle/>
          <a:p>
            <a:pPr algn="ctr"/>
            <a:r>
              <a:rPr lang="en-US" sz="1400" b="0" dirty="0">
                <a:solidFill>
                  <a:srgbClr val="FFCC66"/>
                </a:solidFill>
              </a:rPr>
              <a:t>RESOURCES AND DEPOSIT POTENTIAL</a:t>
            </a:r>
            <a:r>
              <a:rPr lang="ru-RU" sz="1400" b="0" dirty="0">
                <a:solidFill>
                  <a:srgbClr val="FFCC66"/>
                </a:solidFill>
              </a:rPr>
              <a:t>      </a:t>
            </a:r>
            <a:r>
              <a:rPr lang="ru-RU" sz="1400" b="0" dirty="0">
                <a:solidFill>
                  <a:srgbClr val="FFCC66"/>
                </a:solidFill>
                <a:sym typeface="Wingdings 2" pitchFamily="18" charset="2"/>
              </a:rPr>
              <a:t></a:t>
            </a:r>
            <a:endParaRPr lang="ru-RU" sz="1400" b="0" dirty="0">
              <a:solidFill>
                <a:srgbClr val="FFCC66"/>
              </a:solidFill>
              <a:cs typeface="Arial" charset="0"/>
              <a:sym typeface="Wingdings" pitchFamily="2" charset="2"/>
            </a:endParaRPr>
          </a:p>
        </p:txBody>
      </p:sp>
      <p:sp>
        <p:nvSpPr>
          <p:cNvPr id="28678" name="AutoShape 77"/>
          <p:cNvSpPr>
            <a:spLocks noChangeArrowheads="1"/>
          </p:cNvSpPr>
          <p:nvPr/>
        </p:nvSpPr>
        <p:spPr bwMode="auto">
          <a:xfrm>
            <a:off x="107950" y="6021388"/>
            <a:ext cx="4464050" cy="720725"/>
          </a:xfrm>
          <a:prstGeom prst="roundRect">
            <a:avLst>
              <a:gd name="adj" fmla="val 50000"/>
            </a:avLst>
          </a:prstGeom>
          <a:noFill/>
          <a:ln w="44450">
            <a:solidFill>
              <a:srgbClr val="FFCC00"/>
            </a:solidFill>
            <a:round/>
            <a:headEnd/>
            <a:tailEnd/>
          </a:ln>
        </p:spPr>
        <p:txBody>
          <a:bodyPr wrap="none" anchor="ctr"/>
          <a:lstStyle/>
          <a:p>
            <a:pPr algn="r"/>
            <a:r>
              <a:rPr lang="en-US" sz="1800" b="0" dirty="0">
                <a:solidFill>
                  <a:schemeClr val="bg2"/>
                </a:solidFill>
              </a:rPr>
              <a:t>Exploration and Development</a:t>
            </a:r>
          </a:p>
        </p:txBody>
      </p:sp>
      <p:grpSp>
        <p:nvGrpSpPr>
          <p:cNvPr id="28680" name="Group 82"/>
          <p:cNvGrpSpPr>
            <a:grpSpLocks/>
          </p:cNvGrpSpPr>
          <p:nvPr/>
        </p:nvGrpSpPr>
        <p:grpSpPr bwMode="auto">
          <a:xfrm>
            <a:off x="8315325" y="6027738"/>
            <a:ext cx="720725" cy="712787"/>
            <a:chOff x="1224" y="590"/>
            <a:chExt cx="3289" cy="3248"/>
          </a:xfrm>
        </p:grpSpPr>
        <p:pic>
          <p:nvPicPr>
            <p:cNvPr id="28692" name="Picture 83" descr="LOGO_4"/>
            <p:cNvPicPr>
              <a:picLocks noChangeAspect="1" noChangeArrowheads="1"/>
            </p:cNvPicPr>
            <p:nvPr/>
          </p:nvPicPr>
          <p:blipFill>
            <a:blip r:embed="rId5"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28693" name="Oval 84"/>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28694" name="Oval 85"/>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28695" name="Oval 86"/>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28696" name="Oval 87"/>
            <p:cNvSpPr>
              <a:spLocks noChangeArrowheads="1"/>
            </p:cNvSpPr>
            <p:nvPr/>
          </p:nvSpPr>
          <p:spPr bwMode="auto">
            <a:xfrm>
              <a:off x="1826" y="3013"/>
              <a:ext cx="544" cy="545"/>
            </a:xfrm>
            <a:prstGeom prst="ellipse">
              <a:avLst/>
            </a:prstGeom>
            <a:solidFill>
              <a:srgbClr val="FFCC00"/>
            </a:solidFill>
            <a:ln w="41275">
              <a:solidFill>
                <a:srgbClr val="FFCC00"/>
              </a:solidFill>
              <a:round/>
              <a:headEnd/>
              <a:tailEnd/>
            </a:ln>
          </p:spPr>
          <p:txBody>
            <a:bodyPr wrap="none" anchor="ctr"/>
            <a:lstStyle/>
            <a:p>
              <a:pPr algn="ctr"/>
              <a:endParaRPr lang="ru-RU" sz="1800"/>
            </a:p>
          </p:txBody>
        </p:sp>
        <p:sp>
          <p:nvSpPr>
            <p:cNvPr id="28697" name="Oval 88"/>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28682"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84A22AB0-883F-4C71-910E-47D137F41F66}" type="slidenum">
              <a:rPr lang="en-US" sz="1200" b="0">
                <a:solidFill>
                  <a:schemeClr val="bg1"/>
                </a:solidFill>
              </a:rPr>
              <a:pPr algn="ctr"/>
              <a:t>5</a:t>
            </a:fld>
            <a:endParaRPr lang="en-US" sz="1200" b="0">
              <a:solidFill>
                <a:schemeClr val="bg1"/>
              </a:solidFill>
            </a:endParaRPr>
          </a:p>
        </p:txBody>
      </p:sp>
      <p:grpSp>
        <p:nvGrpSpPr>
          <p:cNvPr id="4" name="Group 111"/>
          <p:cNvGrpSpPr>
            <a:grpSpLocks/>
          </p:cNvGrpSpPr>
          <p:nvPr/>
        </p:nvGrpSpPr>
        <p:grpSpPr bwMode="auto">
          <a:xfrm>
            <a:off x="2627313" y="2565400"/>
            <a:ext cx="2952750" cy="1871663"/>
            <a:chOff x="1655" y="1616"/>
            <a:chExt cx="1860" cy="1179"/>
          </a:xfrm>
        </p:grpSpPr>
        <p:sp>
          <p:nvSpPr>
            <p:cNvPr id="28687" name="Line 96"/>
            <p:cNvSpPr>
              <a:spLocks noChangeShapeType="1"/>
            </p:cNvSpPr>
            <p:nvPr/>
          </p:nvSpPr>
          <p:spPr bwMode="auto">
            <a:xfrm flipH="1">
              <a:off x="1746" y="1797"/>
              <a:ext cx="91" cy="635"/>
            </a:xfrm>
            <a:prstGeom prst="line">
              <a:avLst/>
            </a:prstGeom>
            <a:noFill/>
            <a:ln w="19050">
              <a:solidFill>
                <a:schemeClr val="bg1"/>
              </a:solidFill>
              <a:round/>
              <a:headEnd/>
              <a:tailEnd type="triangle" w="med" len="lg"/>
            </a:ln>
          </p:spPr>
          <p:txBody>
            <a:bodyPr/>
            <a:lstStyle/>
            <a:p>
              <a:endParaRPr lang="en-US"/>
            </a:p>
          </p:txBody>
        </p:sp>
        <p:grpSp>
          <p:nvGrpSpPr>
            <p:cNvPr id="28688" name="Group 109"/>
            <p:cNvGrpSpPr>
              <a:grpSpLocks/>
            </p:cNvGrpSpPr>
            <p:nvPr/>
          </p:nvGrpSpPr>
          <p:grpSpPr bwMode="auto">
            <a:xfrm>
              <a:off x="1655" y="1616"/>
              <a:ext cx="1860" cy="1179"/>
              <a:chOff x="1655" y="1616"/>
              <a:chExt cx="1860" cy="1179"/>
            </a:xfrm>
          </p:grpSpPr>
          <p:sp>
            <p:nvSpPr>
              <p:cNvPr id="28689" name="Rectangle 95"/>
              <p:cNvSpPr>
                <a:spLocks noChangeArrowheads="1"/>
              </p:cNvSpPr>
              <p:nvPr/>
            </p:nvSpPr>
            <p:spPr bwMode="auto">
              <a:xfrm>
                <a:off x="1655" y="1616"/>
                <a:ext cx="998" cy="181"/>
              </a:xfrm>
              <a:prstGeom prst="rect">
                <a:avLst/>
              </a:prstGeom>
              <a:solidFill>
                <a:schemeClr val="bg1"/>
              </a:solidFill>
              <a:ln w="9525">
                <a:noFill/>
                <a:miter lim="800000"/>
                <a:headEnd/>
                <a:tailEnd/>
              </a:ln>
            </p:spPr>
            <p:txBody>
              <a:bodyPr wrap="none" anchor="ctr"/>
              <a:lstStyle/>
              <a:p>
                <a:pPr algn="ctr"/>
                <a:r>
                  <a:rPr lang="en-US" sz="1200" b="0" dirty="0"/>
                  <a:t>Measured/indicated</a:t>
                </a:r>
                <a:endParaRPr lang="ru-RU" sz="1200" b="0" dirty="0"/>
              </a:p>
              <a:p>
                <a:pPr algn="ctr"/>
                <a:r>
                  <a:rPr lang="ru-RU" sz="1200" b="0" dirty="0"/>
                  <a:t>С1+С2</a:t>
                </a:r>
              </a:p>
            </p:txBody>
          </p:sp>
          <p:sp>
            <p:nvSpPr>
              <p:cNvPr id="28690" name="Line 97"/>
              <p:cNvSpPr>
                <a:spLocks noChangeShapeType="1"/>
              </p:cNvSpPr>
              <p:nvPr/>
            </p:nvSpPr>
            <p:spPr bwMode="auto">
              <a:xfrm>
                <a:off x="2789" y="1706"/>
                <a:ext cx="726" cy="91"/>
              </a:xfrm>
              <a:prstGeom prst="line">
                <a:avLst/>
              </a:prstGeom>
              <a:noFill/>
              <a:ln w="19050">
                <a:solidFill>
                  <a:schemeClr val="bg1"/>
                </a:solidFill>
                <a:round/>
                <a:headEnd/>
                <a:tailEnd type="triangle" w="med" len="lg"/>
              </a:ln>
            </p:spPr>
            <p:txBody>
              <a:bodyPr/>
              <a:lstStyle/>
              <a:p>
                <a:endParaRPr lang="en-US"/>
              </a:p>
            </p:txBody>
          </p:sp>
          <p:sp>
            <p:nvSpPr>
              <p:cNvPr id="28691" name="Line 98"/>
              <p:cNvSpPr>
                <a:spLocks noChangeShapeType="1"/>
              </p:cNvSpPr>
              <p:nvPr/>
            </p:nvSpPr>
            <p:spPr bwMode="auto">
              <a:xfrm>
                <a:off x="2154" y="1797"/>
                <a:ext cx="363" cy="998"/>
              </a:xfrm>
              <a:prstGeom prst="line">
                <a:avLst/>
              </a:prstGeom>
              <a:noFill/>
              <a:ln w="19050">
                <a:solidFill>
                  <a:schemeClr val="bg1"/>
                </a:solidFill>
                <a:round/>
                <a:headEnd/>
                <a:tailEnd type="triangle" w="med" len="lg"/>
              </a:ln>
            </p:spPr>
            <p:txBody>
              <a:bodyPr/>
              <a:lstStyle/>
              <a:p>
                <a:endParaRPr lang="en-US"/>
              </a:p>
            </p:txBody>
          </p:sp>
        </p:grpSp>
      </p:grpSp>
      <p:sp>
        <p:nvSpPr>
          <p:cNvPr id="28684" name="Rectangle 101"/>
          <p:cNvSpPr>
            <a:spLocks noChangeArrowheads="1"/>
          </p:cNvSpPr>
          <p:nvPr/>
        </p:nvSpPr>
        <p:spPr bwMode="auto">
          <a:xfrm>
            <a:off x="5364088" y="4725144"/>
            <a:ext cx="1583407" cy="288776"/>
          </a:xfrm>
          <a:prstGeom prst="rect">
            <a:avLst/>
          </a:prstGeom>
          <a:solidFill>
            <a:schemeClr val="bg1"/>
          </a:solidFill>
          <a:ln w="9525">
            <a:noFill/>
            <a:miter lim="800000"/>
            <a:headEnd/>
            <a:tailEnd/>
          </a:ln>
        </p:spPr>
        <p:txBody>
          <a:bodyPr wrap="none" anchor="ctr"/>
          <a:lstStyle/>
          <a:p>
            <a:pPr algn="ctr"/>
            <a:r>
              <a:rPr lang="en-US" sz="1200" b="0" dirty="0"/>
              <a:t>Inferred/target</a:t>
            </a:r>
            <a:r>
              <a:rPr lang="ru-RU" sz="1200" b="0" dirty="0"/>
              <a:t> </a:t>
            </a:r>
          </a:p>
          <a:p>
            <a:pPr algn="ctr"/>
            <a:r>
              <a:rPr lang="ru-RU" sz="1200" b="0" dirty="0"/>
              <a:t>С2+Р1</a:t>
            </a:r>
          </a:p>
        </p:txBody>
      </p:sp>
      <p:sp>
        <p:nvSpPr>
          <p:cNvPr id="28685" name="Freeform 103"/>
          <p:cNvSpPr>
            <a:spLocks/>
          </p:cNvSpPr>
          <p:nvPr/>
        </p:nvSpPr>
        <p:spPr bwMode="auto">
          <a:xfrm flipV="1">
            <a:off x="6372225" y="4365625"/>
            <a:ext cx="1008063" cy="358775"/>
          </a:xfrm>
          <a:custGeom>
            <a:avLst/>
            <a:gdLst>
              <a:gd name="T0" fmla="*/ 0 w 552"/>
              <a:gd name="T1" fmla="*/ 0 h 138"/>
              <a:gd name="T2" fmla="*/ 2147483647 w 552"/>
              <a:gd name="T3" fmla="*/ 2147483647 h 138"/>
              <a:gd name="T4" fmla="*/ 0 60000 65536"/>
              <a:gd name="T5" fmla="*/ 0 60000 65536"/>
              <a:gd name="T6" fmla="*/ 0 w 552"/>
              <a:gd name="T7" fmla="*/ 0 h 138"/>
              <a:gd name="T8" fmla="*/ 552 w 552"/>
              <a:gd name="T9" fmla="*/ 138 h 138"/>
            </a:gdLst>
            <a:ahLst/>
            <a:cxnLst>
              <a:cxn ang="T4">
                <a:pos x="T0" y="T1"/>
              </a:cxn>
              <a:cxn ang="T5">
                <a:pos x="T2" y="T3"/>
              </a:cxn>
            </a:cxnLst>
            <a:rect l="T6" t="T7" r="T8" b="T9"/>
            <a:pathLst>
              <a:path w="552" h="138">
                <a:moveTo>
                  <a:pt x="0" y="0"/>
                </a:moveTo>
                <a:lnTo>
                  <a:pt x="552" y="138"/>
                </a:lnTo>
              </a:path>
            </a:pathLst>
          </a:custGeom>
          <a:noFill/>
          <a:ln w="19050">
            <a:solidFill>
              <a:schemeClr val="bg1"/>
            </a:solidFill>
            <a:round/>
            <a:headEnd/>
            <a:tailEnd type="triangle" w="med" len="lg"/>
          </a:ln>
        </p:spPr>
        <p:txBody>
          <a:bodyPr/>
          <a:lstStyle/>
          <a:p>
            <a:endParaRPr lang="en-US"/>
          </a:p>
        </p:txBody>
      </p:sp>
      <p:sp>
        <p:nvSpPr>
          <p:cNvPr id="28686" name="Line 104"/>
          <p:cNvSpPr>
            <a:spLocks noChangeShapeType="1"/>
          </p:cNvSpPr>
          <p:nvPr/>
        </p:nvSpPr>
        <p:spPr bwMode="auto">
          <a:xfrm flipH="1" flipV="1">
            <a:off x="5364163" y="4508500"/>
            <a:ext cx="431800" cy="215900"/>
          </a:xfrm>
          <a:prstGeom prst="line">
            <a:avLst/>
          </a:prstGeom>
          <a:noFill/>
          <a:ln w="19050">
            <a:solidFill>
              <a:schemeClr val="bg1"/>
            </a:solidFill>
            <a:round/>
            <a:headEnd/>
            <a:tailEnd type="triangle" w="med" len="lg"/>
          </a:ln>
        </p:spPr>
        <p:txBody>
          <a:bodyPr/>
          <a:lstStyle/>
          <a:p>
            <a:endParaRPr lang="en-US"/>
          </a:p>
        </p:txBody>
      </p:sp>
      <p:sp>
        <p:nvSpPr>
          <p:cNvPr id="28" name="Rectangle 27"/>
          <p:cNvSpPr/>
          <p:nvPr/>
        </p:nvSpPr>
        <p:spPr bwMode="auto">
          <a:xfrm>
            <a:off x="1979712" y="3284984"/>
            <a:ext cx="504056" cy="36004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9" name="Rectangle 101"/>
          <p:cNvSpPr>
            <a:spLocks noChangeArrowheads="1"/>
          </p:cNvSpPr>
          <p:nvPr/>
        </p:nvSpPr>
        <p:spPr bwMode="auto">
          <a:xfrm>
            <a:off x="467544" y="3645024"/>
            <a:ext cx="1944216" cy="287338"/>
          </a:xfrm>
          <a:prstGeom prst="rect">
            <a:avLst/>
          </a:prstGeom>
          <a:solidFill>
            <a:schemeClr val="bg1"/>
          </a:solidFill>
          <a:ln w="9525">
            <a:noFill/>
            <a:miter lim="800000"/>
            <a:headEnd/>
            <a:tailEnd/>
          </a:ln>
        </p:spPr>
        <p:txBody>
          <a:bodyPr wrap="none" anchor="ctr"/>
          <a:lstStyle/>
          <a:p>
            <a:pPr algn="ctr"/>
            <a:r>
              <a:rPr lang="ru-RU" sz="1200" b="0" dirty="0"/>
              <a:t>Полигон-2 по ПСВ</a:t>
            </a:r>
          </a:p>
        </p:txBody>
      </p:sp>
      <p:grpSp>
        <p:nvGrpSpPr>
          <p:cNvPr id="30" name="Group 47"/>
          <p:cNvGrpSpPr>
            <a:grpSpLocks/>
          </p:cNvGrpSpPr>
          <p:nvPr/>
        </p:nvGrpSpPr>
        <p:grpSpPr bwMode="auto">
          <a:xfrm>
            <a:off x="107504" y="6021288"/>
            <a:ext cx="719138" cy="719138"/>
            <a:chOff x="68" y="3794"/>
            <a:chExt cx="453" cy="453"/>
          </a:xfrm>
        </p:grpSpPr>
        <p:sp>
          <p:nvSpPr>
            <p:cNvPr id="31"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32" name="Picture 49" descr="KR"/>
            <p:cNvPicPr>
              <a:picLocks noChangeAspect="1" noChangeArrowheads="1"/>
            </p:cNvPicPr>
            <p:nvPr/>
          </p:nvPicPr>
          <p:blipFill>
            <a:blip r:embed="rId6" cstate="print"/>
            <a:srcRect/>
            <a:stretch>
              <a:fillRect/>
            </a:stretch>
          </p:blipFill>
          <p:spPr bwMode="auto">
            <a:xfrm>
              <a:off x="113" y="3929"/>
              <a:ext cx="363" cy="17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2484"/>
                                        </p:tgtEl>
                                        <p:attrNameLst>
                                          <p:attrName>style.visibility</p:attrName>
                                        </p:attrNameLst>
                                      </p:cBhvr>
                                      <p:to>
                                        <p:strVal val="visible"/>
                                      </p:to>
                                    </p:set>
                                    <p:animEffect transition="in" filter="barn(outVertical)">
                                      <p:cBhvr>
                                        <p:cTn id="7" dur="500"/>
                                        <p:tgtEl>
                                          <p:spTgt spid="62484"/>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7650" name="AutoShape 76"/>
          <p:cNvSpPr>
            <a:spLocks noChangeAspect="1" noChangeArrowheads="1" noTextEdit="1"/>
          </p:cNvSpPr>
          <p:nvPr/>
        </p:nvSpPr>
        <p:spPr bwMode="auto">
          <a:xfrm>
            <a:off x="971550" y="1262063"/>
            <a:ext cx="5040313" cy="3932237"/>
          </a:xfrm>
          <a:prstGeom prst="rect">
            <a:avLst/>
          </a:prstGeom>
          <a:noFill/>
          <a:ln w="9525">
            <a:noFill/>
            <a:miter lim="800000"/>
            <a:headEnd/>
            <a:tailEnd/>
          </a:ln>
        </p:spPr>
        <p:txBody>
          <a:bodyPr/>
          <a:lstStyle/>
          <a:p>
            <a:endParaRPr lang="en-US"/>
          </a:p>
        </p:txBody>
      </p:sp>
      <p:pic>
        <p:nvPicPr>
          <p:cNvPr id="27651" name="Picture 693" descr="GOOGLE_KAM_5"/>
          <p:cNvPicPr>
            <a:picLocks noChangeAspect="1" noChangeArrowheads="1"/>
          </p:cNvPicPr>
          <p:nvPr/>
        </p:nvPicPr>
        <p:blipFill>
          <a:blip r:embed="rId2" cstate="print"/>
          <a:srcRect r="-24"/>
          <a:stretch>
            <a:fillRect/>
          </a:stretch>
        </p:blipFill>
        <p:spPr bwMode="auto">
          <a:xfrm>
            <a:off x="468313" y="836613"/>
            <a:ext cx="8280400" cy="4918075"/>
          </a:xfrm>
          <a:prstGeom prst="rect">
            <a:avLst/>
          </a:prstGeom>
          <a:noFill/>
          <a:ln w="9525">
            <a:solidFill>
              <a:schemeClr val="bg1"/>
            </a:solidFill>
            <a:miter lim="800000"/>
            <a:headEnd/>
            <a:tailEnd/>
          </a:ln>
        </p:spPr>
      </p:pic>
      <p:sp>
        <p:nvSpPr>
          <p:cNvPr id="37555" name="Rectangle 691"/>
          <p:cNvSpPr>
            <a:spLocks noChangeArrowheads="1"/>
          </p:cNvSpPr>
          <p:nvPr/>
        </p:nvSpPr>
        <p:spPr bwMode="auto">
          <a:xfrm>
            <a:off x="3132138" y="0"/>
            <a:ext cx="5761037" cy="474663"/>
          </a:xfrm>
          <a:prstGeom prst="rect">
            <a:avLst/>
          </a:prstGeom>
          <a:noFill/>
          <a:ln w="9525">
            <a:noFill/>
            <a:miter lim="800000"/>
            <a:headEnd/>
            <a:tailEnd/>
          </a:ln>
        </p:spPr>
        <p:txBody>
          <a:bodyPr wrap="none" anchor="ctr"/>
          <a:lstStyle/>
          <a:p>
            <a:pPr algn="r"/>
            <a:r>
              <a:rPr lang="en-US" sz="1400" b="0">
                <a:solidFill>
                  <a:srgbClr val="FFCC66"/>
                </a:solidFill>
              </a:rPr>
              <a:t>KAMUSHANOVSKOE RESOURCES ESTIMATION </a:t>
            </a:r>
            <a:r>
              <a:rPr lang="ru-RU" sz="1400" b="0">
                <a:solidFill>
                  <a:srgbClr val="FFCC66"/>
                </a:solidFill>
              </a:rPr>
              <a:t>       </a:t>
            </a:r>
            <a:r>
              <a:rPr lang="ru-RU" sz="1400" b="0">
                <a:solidFill>
                  <a:srgbClr val="FFCC66"/>
                </a:solidFill>
                <a:sym typeface="Wingdings 2" pitchFamily="18" charset="2"/>
              </a:rPr>
              <a:t></a:t>
            </a:r>
          </a:p>
        </p:txBody>
      </p:sp>
      <p:sp>
        <p:nvSpPr>
          <p:cNvPr id="36922" name="AutoShape 58"/>
          <p:cNvSpPr>
            <a:spLocks noChangeAspect="1" noChangeArrowheads="1"/>
          </p:cNvSpPr>
          <p:nvPr/>
        </p:nvSpPr>
        <p:spPr bwMode="auto">
          <a:xfrm>
            <a:off x="611188" y="4724400"/>
            <a:ext cx="2160587" cy="400110"/>
          </a:xfrm>
          <a:prstGeom prst="wedgeRectCallout">
            <a:avLst>
              <a:gd name="adj1" fmla="val 83505"/>
              <a:gd name="adj2" fmla="val -115769"/>
            </a:avLst>
          </a:prstGeom>
          <a:solidFill>
            <a:schemeClr val="bg1"/>
          </a:solidFill>
          <a:ln w="9525">
            <a:solidFill>
              <a:schemeClr val="tx1"/>
            </a:solidFill>
            <a:miter lim="800000"/>
            <a:headEnd/>
            <a:tailEnd/>
          </a:ln>
        </p:spPr>
        <p:txBody>
          <a:bodyPr>
            <a:spAutoFit/>
          </a:bodyPr>
          <a:lstStyle/>
          <a:p>
            <a:pPr algn="ctr"/>
            <a:r>
              <a:rPr lang="ru-RU" b="0" dirty="0"/>
              <a:t>Белая линия подсчет СССР</a:t>
            </a:r>
            <a:r>
              <a:rPr lang="en-US" b="0" dirty="0"/>
              <a:t>, </a:t>
            </a:r>
            <a:r>
              <a:rPr lang="ru-RU" b="0" dirty="0"/>
              <a:t>1962</a:t>
            </a:r>
            <a:endParaRPr lang="en-US" b="0" dirty="0"/>
          </a:p>
        </p:txBody>
      </p:sp>
      <p:sp>
        <p:nvSpPr>
          <p:cNvPr id="27654" name="AutoShape 1333"/>
          <p:cNvSpPr>
            <a:spLocks noChangeArrowheads="1"/>
          </p:cNvSpPr>
          <p:nvPr/>
        </p:nvSpPr>
        <p:spPr bwMode="auto">
          <a:xfrm>
            <a:off x="107950" y="6021388"/>
            <a:ext cx="4464050" cy="720725"/>
          </a:xfrm>
          <a:prstGeom prst="roundRect">
            <a:avLst>
              <a:gd name="adj" fmla="val 50000"/>
            </a:avLst>
          </a:prstGeom>
          <a:noFill/>
          <a:ln w="44450">
            <a:solidFill>
              <a:srgbClr val="FFCC00"/>
            </a:solidFill>
            <a:round/>
            <a:headEnd/>
            <a:tailEnd/>
          </a:ln>
        </p:spPr>
        <p:txBody>
          <a:bodyPr wrap="none" anchor="ctr"/>
          <a:lstStyle/>
          <a:p>
            <a:pPr algn="r"/>
            <a:r>
              <a:rPr lang="en-US" sz="1800" b="0">
                <a:solidFill>
                  <a:schemeClr val="bg2"/>
                </a:solidFill>
              </a:rPr>
              <a:t>Exploration Stages</a:t>
            </a:r>
          </a:p>
        </p:txBody>
      </p:sp>
      <p:sp>
        <p:nvSpPr>
          <p:cNvPr id="27656" name="Freeform 112"/>
          <p:cNvSpPr>
            <a:spLocks/>
          </p:cNvSpPr>
          <p:nvPr/>
        </p:nvSpPr>
        <p:spPr bwMode="auto">
          <a:xfrm>
            <a:off x="5940425" y="3068638"/>
            <a:ext cx="1290638" cy="1362075"/>
          </a:xfrm>
          <a:custGeom>
            <a:avLst/>
            <a:gdLst>
              <a:gd name="T0" fmla="*/ 2147483647 w 813"/>
              <a:gd name="T1" fmla="*/ 2147483647 h 858"/>
              <a:gd name="T2" fmla="*/ 0 w 813"/>
              <a:gd name="T3" fmla="*/ 2147483647 h 858"/>
              <a:gd name="T4" fmla="*/ 2147483647 w 813"/>
              <a:gd name="T5" fmla="*/ 2147483647 h 858"/>
              <a:gd name="T6" fmla="*/ 2147483647 w 813"/>
              <a:gd name="T7" fmla="*/ 2147483647 h 858"/>
              <a:gd name="T8" fmla="*/ 2147483647 w 813"/>
              <a:gd name="T9" fmla="*/ 2147483647 h 858"/>
              <a:gd name="T10" fmla="*/ 2147483647 w 813"/>
              <a:gd name="T11" fmla="*/ 2147483647 h 858"/>
              <a:gd name="T12" fmla="*/ 2147483647 w 813"/>
              <a:gd name="T13" fmla="*/ 2147483647 h 858"/>
              <a:gd name="T14" fmla="*/ 2147483647 w 813"/>
              <a:gd name="T15" fmla="*/ 2147483647 h 858"/>
              <a:gd name="T16" fmla="*/ 2147483647 w 813"/>
              <a:gd name="T17" fmla="*/ 2147483647 h 858"/>
              <a:gd name="T18" fmla="*/ 2147483647 w 813"/>
              <a:gd name="T19" fmla="*/ 2147483647 h 858"/>
              <a:gd name="T20" fmla="*/ 2147483647 w 813"/>
              <a:gd name="T21" fmla="*/ 2147483647 h 858"/>
              <a:gd name="T22" fmla="*/ 2147483647 w 813"/>
              <a:gd name="T23" fmla="*/ 2147483647 h 858"/>
              <a:gd name="T24" fmla="*/ 2147483647 w 813"/>
              <a:gd name="T25" fmla="*/ 2147483647 h 858"/>
              <a:gd name="T26" fmla="*/ 2147483647 w 813"/>
              <a:gd name="T27" fmla="*/ 2147483647 h 858"/>
              <a:gd name="T28" fmla="*/ 2147483647 w 813"/>
              <a:gd name="T29" fmla="*/ 2147483647 h 858"/>
              <a:gd name="T30" fmla="*/ 2147483647 w 813"/>
              <a:gd name="T31" fmla="*/ 2147483647 h 858"/>
              <a:gd name="T32" fmla="*/ 2147483647 w 813"/>
              <a:gd name="T33" fmla="*/ 2147483647 h 858"/>
              <a:gd name="T34" fmla="*/ 2147483647 w 813"/>
              <a:gd name="T35" fmla="*/ 2147483647 h 858"/>
              <a:gd name="T36" fmla="*/ 2147483647 w 813"/>
              <a:gd name="T37" fmla="*/ 2147483647 h 858"/>
              <a:gd name="T38" fmla="*/ 2147483647 w 813"/>
              <a:gd name="T39" fmla="*/ 2147483647 h 858"/>
              <a:gd name="T40" fmla="*/ 2147483647 w 813"/>
              <a:gd name="T41" fmla="*/ 2147483647 h 858"/>
              <a:gd name="T42" fmla="*/ 2147483647 w 813"/>
              <a:gd name="T43" fmla="*/ 2147483647 h 858"/>
              <a:gd name="T44" fmla="*/ 2147483647 w 813"/>
              <a:gd name="T45" fmla="*/ 2147483647 h 858"/>
              <a:gd name="T46" fmla="*/ 2147483647 w 813"/>
              <a:gd name="T47" fmla="*/ 2147483647 h 858"/>
              <a:gd name="T48" fmla="*/ 2147483647 w 813"/>
              <a:gd name="T49" fmla="*/ 2147483647 h 858"/>
              <a:gd name="T50" fmla="*/ 2147483647 w 813"/>
              <a:gd name="T51" fmla="*/ 2147483647 h 858"/>
              <a:gd name="T52" fmla="*/ 2147483647 w 813"/>
              <a:gd name="T53" fmla="*/ 2147483647 h 858"/>
              <a:gd name="T54" fmla="*/ 2147483647 w 813"/>
              <a:gd name="T55" fmla="*/ 2147483647 h 858"/>
              <a:gd name="T56" fmla="*/ 2147483647 w 813"/>
              <a:gd name="T57" fmla="*/ 2147483647 h 858"/>
              <a:gd name="T58" fmla="*/ 2147483647 w 813"/>
              <a:gd name="T59" fmla="*/ 2147483647 h 858"/>
              <a:gd name="T60" fmla="*/ 2147483647 w 813"/>
              <a:gd name="T61" fmla="*/ 2147483647 h 858"/>
              <a:gd name="T62" fmla="*/ 2147483647 w 813"/>
              <a:gd name="T63" fmla="*/ 2147483647 h 858"/>
              <a:gd name="T64" fmla="*/ 2147483647 w 813"/>
              <a:gd name="T65" fmla="*/ 2147483647 h 858"/>
              <a:gd name="T66" fmla="*/ 2147483647 w 813"/>
              <a:gd name="T67" fmla="*/ 2147483647 h 858"/>
              <a:gd name="T68" fmla="*/ 2147483647 w 813"/>
              <a:gd name="T69" fmla="*/ 2147483647 h 858"/>
              <a:gd name="T70" fmla="*/ 2147483647 w 813"/>
              <a:gd name="T71" fmla="*/ 2147483647 h 858"/>
              <a:gd name="T72" fmla="*/ 2147483647 w 813"/>
              <a:gd name="T73" fmla="*/ 2147483647 h 858"/>
              <a:gd name="T74" fmla="*/ 2147483647 w 813"/>
              <a:gd name="T75" fmla="*/ 2147483647 h 858"/>
              <a:gd name="T76" fmla="*/ 2147483647 w 813"/>
              <a:gd name="T77" fmla="*/ 2147483647 h 858"/>
              <a:gd name="T78" fmla="*/ 2147483647 w 813"/>
              <a:gd name="T79" fmla="*/ 2147483647 h 858"/>
              <a:gd name="T80" fmla="*/ 2147483647 w 813"/>
              <a:gd name="T81" fmla="*/ 0 h 858"/>
              <a:gd name="T82" fmla="*/ 2147483647 w 813"/>
              <a:gd name="T83" fmla="*/ 2147483647 h 858"/>
              <a:gd name="T84" fmla="*/ 2147483647 w 813"/>
              <a:gd name="T85" fmla="*/ 2147483647 h 8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3"/>
              <a:gd name="T130" fmla="*/ 0 h 858"/>
              <a:gd name="T131" fmla="*/ 813 w 813"/>
              <a:gd name="T132" fmla="*/ 858 h 8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3" h="858">
                <a:moveTo>
                  <a:pt x="29" y="35"/>
                </a:moveTo>
                <a:lnTo>
                  <a:pt x="16" y="56"/>
                </a:lnTo>
                <a:lnTo>
                  <a:pt x="5" y="80"/>
                </a:lnTo>
                <a:lnTo>
                  <a:pt x="0" y="99"/>
                </a:lnTo>
                <a:lnTo>
                  <a:pt x="5" y="120"/>
                </a:lnTo>
                <a:lnTo>
                  <a:pt x="11" y="131"/>
                </a:lnTo>
                <a:lnTo>
                  <a:pt x="22" y="142"/>
                </a:lnTo>
                <a:lnTo>
                  <a:pt x="46" y="157"/>
                </a:lnTo>
                <a:lnTo>
                  <a:pt x="65" y="172"/>
                </a:lnTo>
                <a:lnTo>
                  <a:pt x="78" y="195"/>
                </a:lnTo>
                <a:lnTo>
                  <a:pt x="91" y="225"/>
                </a:lnTo>
                <a:lnTo>
                  <a:pt x="100" y="245"/>
                </a:lnTo>
                <a:lnTo>
                  <a:pt x="108" y="260"/>
                </a:lnTo>
                <a:lnTo>
                  <a:pt x="124" y="273"/>
                </a:lnTo>
                <a:lnTo>
                  <a:pt x="139" y="279"/>
                </a:lnTo>
                <a:lnTo>
                  <a:pt x="171" y="288"/>
                </a:lnTo>
                <a:lnTo>
                  <a:pt x="216" y="285"/>
                </a:lnTo>
                <a:lnTo>
                  <a:pt x="234" y="288"/>
                </a:lnTo>
                <a:lnTo>
                  <a:pt x="251" y="296"/>
                </a:lnTo>
                <a:lnTo>
                  <a:pt x="270" y="315"/>
                </a:lnTo>
                <a:lnTo>
                  <a:pt x="279" y="335"/>
                </a:lnTo>
                <a:lnTo>
                  <a:pt x="286" y="354"/>
                </a:lnTo>
                <a:lnTo>
                  <a:pt x="296" y="378"/>
                </a:lnTo>
                <a:lnTo>
                  <a:pt x="312" y="397"/>
                </a:lnTo>
                <a:lnTo>
                  <a:pt x="337" y="420"/>
                </a:lnTo>
                <a:lnTo>
                  <a:pt x="370" y="440"/>
                </a:lnTo>
                <a:lnTo>
                  <a:pt x="387" y="453"/>
                </a:lnTo>
                <a:lnTo>
                  <a:pt x="400" y="472"/>
                </a:lnTo>
                <a:lnTo>
                  <a:pt x="415" y="504"/>
                </a:lnTo>
                <a:lnTo>
                  <a:pt x="422" y="541"/>
                </a:lnTo>
                <a:lnTo>
                  <a:pt x="426" y="573"/>
                </a:lnTo>
                <a:lnTo>
                  <a:pt x="437" y="607"/>
                </a:lnTo>
                <a:lnTo>
                  <a:pt x="458" y="648"/>
                </a:lnTo>
                <a:lnTo>
                  <a:pt x="463" y="665"/>
                </a:lnTo>
                <a:lnTo>
                  <a:pt x="465" y="673"/>
                </a:lnTo>
                <a:lnTo>
                  <a:pt x="465" y="684"/>
                </a:lnTo>
                <a:lnTo>
                  <a:pt x="461" y="697"/>
                </a:lnTo>
                <a:lnTo>
                  <a:pt x="443" y="725"/>
                </a:lnTo>
                <a:lnTo>
                  <a:pt x="420" y="757"/>
                </a:lnTo>
                <a:lnTo>
                  <a:pt x="413" y="776"/>
                </a:lnTo>
                <a:lnTo>
                  <a:pt x="413" y="787"/>
                </a:lnTo>
                <a:lnTo>
                  <a:pt x="415" y="802"/>
                </a:lnTo>
                <a:lnTo>
                  <a:pt x="424" y="815"/>
                </a:lnTo>
                <a:lnTo>
                  <a:pt x="439" y="830"/>
                </a:lnTo>
                <a:lnTo>
                  <a:pt x="467" y="845"/>
                </a:lnTo>
                <a:lnTo>
                  <a:pt x="506" y="858"/>
                </a:lnTo>
                <a:lnTo>
                  <a:pt x="525" y="858"/>
                </a:lnTo>
                <a:lnTo>
                  <a:pt x="564" y="851"/>
                </a:lnTo>
                <a:lnTo>
                  <a:pt x="599" y="841"/>
                </a:lnTo>
                <a:lnTo>
                  <a:pt x="644" y="823"/>
                </a:lnTo>
                <a:lnTo>
                  <a:pt x="679" y="817"/>
                </a:lnTo>
                <a:lnTo>
                  <a:pt x="696" y="813"/>
                </a:lnTo>
                <a:lnTo>
                  <a:pt x="726" y="796"/>
                </a:lnTo>
                <a:lnTo>
                  <a:pt x="752" y="770"/>
                </a:lnTo>
                <a:lnTo>
                  <a:pt x="778" y="729"/>
                </a:lnTo>
                <a:lnTo>
                  <a:pt x="802" y="693"/>
                </a:lnTo>
                <a:lnTo>
                  <a:pt x="808" y="671"/>
                </a:lnTo>
                <a:lnTo>
                  <a:pt x="813" y="650"/>
                </a:lnTo>
                <a:lnTo>
                  <a:pt x="811" y="631"/>
                </a:lnTo>
                <a:lnTo>
                  <a:pt x="804" y="616"/>
                </a:lnTo>
                <a:lnTo>
                  <a:pt x="798" y="601"/>
                </a:lnTo>
                <a:lnTo>
                  <a:pt x="778" y="583"/>
                </a:lnTo>
                <a:lnTo>
                  <a:pt x="737" y="551"/>
                </a:lnTo>
                <a:lnTo>
                  <a:pt x="703" y="532"/>
                </a:lnTo>
                <a:lnTo>
                  <a:pt x="644" y="502"/>
                </a:lnTo>
                <a:lnTo>
                  <a:pt x="575" y="478"/>
                </a:lnTo>
                <a:lnTo>
                  <a:pt x="541" y="457"/>
                </a:lnTo>
                <a:lnTo>
                  <a:pt x="504" y="433"/>
                </a:lnTo>
                <a:lnTo>
                  <a:pt x="487" y="418"/>
                </a:lnTo>
                <a:lnTo>
                  <a:pt x="465" y="395"/>
                </a:lnTo>
                <a:lnTo>
                  <a:pt x="448" y="363"/>
                </a:lnTo>
                <a:lnTo>
                  <a:pt x="415" y="309"/>
                </a:lnTo>
                <a:lnTo>
                  <a:pt x="383" y="268"/>
                </a:lnTo>
                <a:lnTo>
                  <a:pt x="342" y="219"/>
                </a:lnTo>
                <a:lnTo>
                  <a:pt x="312" y="193"/>
                </a:lnTo>
                <a:lnTo>
                  <a:pt x="281" y="172"/>
                </a:lnTo>
                <a:lnTo>
                  <a:pt x="258" y="146"/>
                </a:lnTo>
                <a:lnTo>
                  <a:pt x="238" y="116"/>
                </a:lnTo>
                <a:lnTo>
                  <a:pt x="223" y="84"/>
                </a:lnTo>
                <a:lnTo>
                  <a:pt x="191" y="33"/>
                </a:lnTo>
                <a:lnTo>
                  <a:pt x="162" y="5"/>
                </a:lnTo>
                <a:lnTo>
                  <a:pt x="143" y="0"/>
                </a:lnTo>
                <a:lnTo>
                  <a:pt x="106" y="3"/>
                </a:lnTo>
                <a:lnTo>
                  <a:pt x="74" y="7"/>
                </a:lnTo>
                <a:lnTo>
                  <a:pt x="50" y="20"/>
                </a:lnTo>
                <a:lnTo>
                  <a:pt x="29" y="35"/>
                </a:lnTo>
                <a:close/>
              </a:path>
            </a:pathLst>
          </a:custGeom>
          <a:noFill/>
          <a:ln w="15875">
            <a:solidFill>
              <a:srgbClr val="FF0000"/>
            </a:solidFill>
            <a:prstDash val="solid"/>
            <a:round/>
            <a:headEnd/>
            <a:tailEnd/>
          </a:ln>
        </p:spPr>
        <p:txBody>
          <a:bodyPr/>
          <a:lstStyle/>
          <a:p>
            <a:endParaRPr lang="en-US"/>
          </a:p>
        </p:txBody>
      </p:sp>
      <p:grpSp>
        <p:nvGrpSpPr>
          <p:cNvPr id="27657" name="Group 1338"/>
          <p:cNvGrpSpPr>
            <a:grpSpLocks/>
          </p:cNvGrpSpPr>
          <p:nvPr/>
        </p:nvGrpSpPr>
        <p:grpSpPr bwMode="auto">
          <a:xfrm>
            <a:off x="8315325" y="6027738"/>
            <a:ext cx="720725" cy="712787"/>
            <a:chOff x="1224" y="590"/>
            <a:chExt cx="3289" cy="3248"/>
          </a:xfrm>
        </p:grpSpPr>
        <p:pic>
          <p:nvPicPr>
            <p:cNvPr id="27728" name="Picture 1339"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27729" name="Oval 1340"/>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27730" name="Oval 1341"/>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27731" name="Oval 1342"/>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27732" name="Oval 1343"/>
            <p:cNvSpPr>
              <a:spLocks noChangeArrowheads="1"/>
            </p:cNvSpPr>
            <p:nvPr/>
          </p:nvSpPr>
          <p:spPr bwMode="auto">
            <a:xfrm>
              <a:off x="1826" y="3013"/>
              <a:ext cx="544" cy="545"/>
            </a:xfrm>
            <a:prstGeom prst="ellipse">
              <a:avLst/>
            </a:prstGeom>
            <a:solidFill>
              <a:srgbClr val="FFCC00"/>
            </a:solidFill>
            <a:ln w="41275">
              <a:solidFill>
                <a:srgbClr val="FFCC00"/>
              </a:solidFill>
              <a:round/>
              <a:headEnd/>
              <a:tailEnd/>
            </a:ln>
          </p:spPr>
          <p:txBody>
            <a:bodyPr wrap="none" anchor="ctr"/>
            <a:lstStyle/>
            <a:p>
              <a:pPr algn="ctr"/>
              <a:endParaRPr lang="ru-RU" sz="1800"/>
            </a:p>
          </p:txBody>
        </p:sp>
        <p:sp>
          <p:nvSpPr>
            <p:cNvPr id="27733" name="Oval 1344"/>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27658" name="Freeform 174"/>
          <p:cNvSpPr>
            <a:spLocks noEditPoints="1"/>
          </p:cNvSpPr>
          <p:nvPr/>
        </p:nvSpPr>
        <p:spPr bwMode="auto">
          <a:xfrm>
            <a:off x="3203575" y="4005263"/>
            <a:ext cx="1817688" cy="1166812"/>
          </a:xfrm>
          <a:custGeom>
            <a:avLst/>
            <a:gdLst>
              <a:gd name="T0" fmla="*/ 2147483647 w 1035"/>
              <a:gd name="T1" fmla="*/ 2147483647 h 763"/>
              <a:gd name="T2" fmla="*/ 2147483647 w 1035"/>
              <a:gd name="T3" fmla="*/ 2147483647 h 763"/>
              <a:gd name="T4" fmla="*/ 2147483647 w 1035"/>
              <a:gd name="T5" fmla="*/ 2147483647 h 763"/>
              <a:gd name="T6" fmla="*/ 2147483647 w 1035"/>
              <a:gd name="T7" fmla="*/ 2147483647 h 763"/>
              <a:gd name="T8" fmla="*/ 2147483647 w 1035"/>
              <a:gd name="T9" fmla="*/ 2147483647 h 763"/>
              <a:gd name="T10" fmla="*/ 2147483647 w 1035"/>
              <a:gd name="T11" fmla="*/ 2147483647 h 763"/>
              <a:gd name="T12" fmla="*/ 2147483647 w 1035"/>
              <a:gd name="T13" fmla="*/ 2147483647 h 763"/>
              <a:gd name="T14" fmla="*/ 2147483647 w 1035"/>
              <a:gd name="T15" fmla="*/ 2147483647 h 763"/>
              <a:gd name="T16" fmla="*/ 2147483647 w 1035"/>
              <a:gd name="T17" fmla="*/ 2147483647 h 763"/>
              <a:gd name="T18" fmla="*/ 2147483647 w 1035"/>
              <a:gd name="T19" fmla="*/ 2147483647 h 763"/>
              <a:gd name="T20" fmla="*/ 2147483647 w 1035"/>
              <a:gd name="T21" fmla="*/ 2147483647 h 763"/>
              <a:gd name="T22" fmla="*/ 2147483647 w 1035"/>
              <a:gd name="T23" fmla="*/ 2147483647 h 763"/>
              <a:gd name="T24" fmla="*/ 2147483647 w 1035"/>
              <a:gd name="T25" fmla="*/ 2147483647 h 763"/>
              <a:gd name="T26" fmla="*/ 2147483647 w 1035"/>
              <a:gd name="T27" fmla="*/ 2147483647 h 763"/>
              <a:gd name="T28" fmla="*/ 2147483647 w 1035"/>
              <a:gd name="T29" fmla="*/ 2147483647 h 763"/>
              <a:gd name="T30" fmla="*/ 2147483647 w 1035"/>
              <a:gd name="T31" fmla="*/ 2147483647 h 763"/>
              <a:gd name="T32" fmla="*/ 2147483647 w 1035"/>
              <a:gd name="T33" fmla="*/ 2147483647 h 763"/>
              <a:gd name="T34" fmla="*/ 2147483647 w 1035"/>
              <a:gd name="T35" fmla="*/ 2147483647 h 763"/>
              <a:gd name="T36" fmla="*/ 2147483647 w 1035"/>
              <a:gd name="T37" fmla="*/ 2147483647 h 763"/>
              <a:gd name="T38" fmla="*/ 2147483647 w 1035"/>
              <a:gd name="T39" fmla="*/ 2147483647 h 763"/>
              <a:gd name="T40" fmla="*/ 2147483647 w 1035"/>
              <a:gd name="T41" fmla="*/ 2147483647 h 763"/>
              <a:gd name="T42" fmla="*/ 2147483647 w 1035"/>
              <a:gd name="T43" fmla="*/ 2147483647 h 763"/>
              <a:gd name="T44" fmla="*/ 2147483647 w 1035"/>
              <a:gd name="T45" fmla="*/ 2147483647 h 763"/>
              <a:gd name="T46" fmla="*/ 2147483647 w 1035"/>
              <a:gd name="T47" fmla="*/ 2147483647 h 763"/>
              <a:gd name="T48" fmla="*/ 2147483647 w 1035"/>
              <a:gd name="T49" fmla="*/ 2147483647 h 763"/>
              <a:gd name="T50" fmla="*/ 2147483647 w 1035"/>
              <a:gd name="T51" fmla="*/ 2147483647 h 763"/>
              <a:gd name="T52" fmla="*/ 2147483647 w 1035"/>
              <a:gd name="T53" fmla="*/ 2147483647 h 763"/>
              <a:gd name="T54" fmla="*/ 2147483647 w 1035"/>
              <a:gd name="T55" fmla="*/ 2147483647 h 763"/>
              <a:gd name="T56" fmla="*/ 2147483647 w 1035"/>
              <a:gd name="T57" fmla="*/ 2147483647 h 763"/>
              <a:gd name="T58" fmla="*/ 2147483647 w 1035"/>
              <a:gd name="T59" fmla="*/ 2147483647 h 763"/>
              <a:gd name="T60" fmla="*/ 2147483647 w 1035"/>
              <a:gd name="T61" fmla="*/ 2147483647 h 763"/>
              <a:gd name="T62" fmla="*/ 2147483647 w 1035"/>
              <a:gd name="T63" fmla="*/ 2147483647 h 763"/>
              <a:gd name="T64" fmla="*/ 2147483647 w 1035"/>
              <a:gd name="T65" fmla="*/ 2147483647 h 763"/>
              <a:gd name="T66" fmla="*/ 2147483647 w 1035"/>
              <a:gd name="T67" fmla="*/ 2147483647 h 763"/>
              <a:gd name="T68" fmla="*/ 2147483647 w 1035"/>
              <a:gd name="T69" fmla="*/ 2147483647 h 763"/>
              <a:gd name="T70" fmla="*/ 2147483647 w 1035"/>
              <a:gd name="T71" fmla="*/ 2147483647 h 763"/>
              <a:gd name="T72" fmla="*/ 2147483647 w 1035"/>
              <a:gd name="T73" fmla="*/ 2147483647 h 763"/>
              <a:gd name="T74" fmla="*/ 2147483647 w 1035"/>
              <a:gd name="T75" fmla="*/ 2147483647 h 763"/>
              <a:gd name="T76" fmla="*/ 2147483647 w 1035"/>
              <a:gd name="T77" fmla="*/ 2147483647 h 763"/>
              <a:gd name="T78" fmla="*/ 2147483647 w 1035"/>
              <a:gd name="T79" fmla="*/ 2147483647 h 763"/>
              <a:gd name="T80" fmla="*/ 2147483647 w 1035"/>
              <a:gd name="T81" fmla="*/ 2147483647 h 763"/>
              <a:gd name="T82" fmla="*/ 2147483647 w 1035"/>
              <a:gd name="T83" fmla="*/ 2147483647 h 763"/>
              <a:gd name="T84" fmla="*/ 2147483647 w 1035"/>
              <a:gd name="T85" fmla="*/ 2147483647 h 763"/>
              <a:gd name="T86" fmla="*/ 2147483647 w 1035"/>
              <a:gd name="T87" fmla="*/ 2147483647 h 763"/>
              <a:gd name="T88" fmla="*/ 2147483647 w 1035"/>
              <a:gd name="T89" fmla="*/ 2147483647 h 763"/>
              <a:gd name="T90" fmla="*/ 2147483647 w 1035"/>
              <a:gd name="T91" fmla="*/ 2147483647 h 763"/>
              <a:gd name="T92" fmla="*/ 2147483647 w 1035"/>
              <a:gd name="T93" fmla="*/ 2147483647 h 763"/>
              <a:gd name="T94" fmla="*/ 2147483647 w 1035"/>
              <a:gd name="T95" fmla="*/ 2147483647 h 763"/>
              <a:gd name="T96" fmla="*/ 2147483647 w 1035"/>
              <a:gd name="T97" fmla="*/ 2147483647 h 763"/>
              <a:gd name="T98" fmla="*/ 2147483647 w 1035"/>
              <a:gd name="T99" fmla="*/ 2147483647 h 763"/>
              <a:gd name="T100" fmla="*/ 2147483647 w 1035"/>
              <a:gd name="T101" fmla="*/ 2147483647 h 763"/>
              <a:gd name="T102" fmla="*/ 2147483647 w 1035"/>
              <a:gd name="T103" fmla="*/ 2147483647 h 763"/>
              <a:gd name="T104" fmla="*/ 2147483647 w 1035"/>
              <a:gd name="T105" fmla="*/ 2147483647 h 763"/>
              <a:gd name="T106" fmla="*/ 2147483647 w 1035"/>
              <a:gd name="T107" fmla="*/ 2147483647 h 763"/>
              <a:gd name="T108" fmla="*/ 2147483647 w 1035"/>
              <a:gd name="T109" fmla="*/ 2147483647 h 763"/>
              <a:gd name="T110" fmla="*/ 2147483647 w 1035"/>
              <a:gd name="T111" fmla="*/ 2147483647 h 763"/>
              <a:gd name="T112" fmla="*/ 2147483647 w 1035"/>
              <a:gd name="T113" fmla="*/ 2147483647 h 763"/>
              <a:gd name="T114" fmla="*/ 2147483647 w 1035"/>
              <a:gd name="T115" fmla="*/ 2147483647 h 763"/>
              <a:gd name="T116" fmla="*/ 2147483647 w 1035"/>
              <a:gd name="T117" fmla="*/ 2147483647 h 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5"/>
              <a:gd name="T178" fmla="*/ 0 h 763"/>
              <a:gd name="T179" fmla="*/ 1035 w 1035"/>
              <a:gd name="T180" fmla="*/ 763 h 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5" h="763">
                <a:moveTo>
                  <a:pt x="99" y="347"/>
                </a:moveTo>
                <a:lnTo>
                  <a:pt x="103" y="335"/>
                </a:lnTo>
                <a:lnTo>
                  <a:pt x="217" y="377"/>
                </a:lnTo>
                <a:lnTo>
                  <a:pt x="212" y="389"/>
                </a:lnTo>
                <a:lnTo>
                  <a:pt x="99" y="347"/>
                </a:lnTo>
                <a:close/>
                <a:moveTo>
                  <a:pt x="30" y="316"/>
                </a:moveTo>
                <a:lnTo>
                  <a:pt x="39" y="308"/>
                </a:lnTo>
                <a:lnTo>
                  <a:pt x="104" y="335"/>
                </a:lnTo>
                <a:lnTo>
                  <a:pt x="99" y="347"/>
                </a:lnTo>
                <a:lnTo>
                  <a:pt x="34" y="320"/>
                </a:lnTo>
                <a:lnTo>
                  <a:pt x="30" y="316"/>
                </a:lnTo>
                <a:close/>
                <a:moveTo>
                  <a:pt x="0" y="200"/>
                </a:moveTo>
                <a:lnTo>
                  <a:pt x="12" y="200"/>
                </a:lnTo>
                <a:lnTo>
                  <a:pt x="42" y="312"/>
                </a:lnTo>
                <a:lnTo>
                  <a:pt x="30" y="316"/>
                </a:lnTo>
                <a:lnTo>
                  <a:pt x="0" y="204"/>
                </a:lnTo>
                <a:lnTo>
                  <a:pt x="0" y="200"/>
                </a:lnTo>
                <a:close/>
                <a:moveTo>
                  <a:pt x="56" y="70"/>
                </a:moveTo>
                <a:lnTo>
                  <a:pt x="68" y="75"/>
                </a:lnTo>
                <a:lnTo>
                  <a:pt x="12" y="205"/>
                </a:lnTo>
                <a:lnTo>
                  <a:pt x="0" y="200"/>
                </a:lnTo>
                <a:lnTo>
                  <a:pt x="56" y="70"/>
                </a:lnTo>
                <a:close/>
                <a:moveTo>
                  <a:pt x="96" y="0"/>
                </a:moveTo>
                <a:lnTo>
                  <a:pt x="100" y="9"/>
                </a:lnTo>
                <a:lnTo>
                  <a:pt x="68" y="76"/>
                </a:lnTo>
                <a:lnTo>
                  <a:pt x="56" y="70"/>
                </a:lnTo>
                <a:lnTo>
                  <a:pt x="88" y="3"/>
                </a:lnTo>
                <a:lnTo>
                  <a:pt x="96" y="0"/>
                </a:lnTo>
                <a:close/>
                <a:moveTo>
                  <a:pt x="153" y="17"/>
                </a:moveTo>
                <a:lnTo>
                  <a:pt x="145" y="26"/>
                </a:lnTo>
                <a:lnTo>
                  <a:pt x="93" y="12"/>
                </a:lnTo>
                <a:lnTo>
                  <a:pt x="96" y="0"/>
                </a:lnTo>
                <a:lnTo>
                  <a:pt x="149" y="14"/>
                </a:lnTo>
                <a:lnTo>
                  <a:pt x="153" y="17"/>
                </a:lnTo>
                <a:close/>
                <a:moveTo>
                  <a:pt x="189" y="98"/>
                </a:moveTo>
                <a:lnTo>
                  <a:pt x="177" y="102"/>
                </a:lnTo>
                <a:lnTo>
                  <a:pt x="141" y="23"/>
                </a:lnTo>
                <a:lnTo>
                  <a:pt x="153" y="17"/>
                </a:lnTo>
                <a:lnTo>
                  <a:pt x="189" y="97"/>
                </a:lnTo>
                <a:lnTo>
                  <a:pt x="189" y="98"/>
                </a:lnTo>
                <a:close/>
                <a:moveTo>
                  <a:pt x="212" y="191"/>
                </a:moveTo>
                <a:lnTo>
                  <a:pt x="206" y="186"/>
                </a:lnTo>
                <a:lnTo>
                  <a:pt x="177" y="102"/>
                </a:lnTo>
                <a:lnTo>
                  <a:pt x="189" y="98"/>
                </a:lnTo>
                <a:lnTo>
                  <a:pt x="218" y="182"/>
                </a:lnTo>
                <a:lnTo>
                  <a:pt x="212" y="191"/>
                </a:lnTo>
                <a:close/>
                <a:moveTo>
                  <a:pt x="254" y="190"/>
                </a:moveTo>
                <a:lnTo>
                  <a:pt x="249" y="193"/>
                </a:lnTo>
                <a:lnTo>
                  <a:pt x="212" y="191"/>
                </a:lnTo>
                <a:lnTo>
                  <a:pt x="212" y="178"/>
                </a:lnTo>
                <a:lnTo>
                  <a:pt x="250" y="180"/>
                </a:lnTo>
                <a:lnTo>
                  <a:pt x="254" y="190"/>
                </a:lnTo>
                <a:close/>
                <a:moveTo>
                  <a:pt x="275" y="145"/>
                </a:moveTo>
                <a:lnTo>
                  <a:pt x="280" y="155"/>
                </a:lnTo>
                <a:lnTo>
                  <a:pt x="254" y="190"/>
                </a:lnTo>
                <a:lnTo>
                  <a:pt x="244" y="183"/>
                </a:lnTo>
                <a:lnTo>
                  <a:pt x="270" y="147"/>
                </a:lnTo>
                <a:lnTo>
                  <a:pt x="275" y="145"/>
                </a:lnTo>
                <a:close/>
                <a:moveTo>
                  <a:pt x="361" y="153"/>
                </a:moveTo>
                <a:lnTo>
                  <a:pt x="361" y="153"/>
                </a:lnTo>
                <a:lnTo>
                  <a:pt x="275" y="157"/>
                </a:lnTo>
                <a:lnTo>
                  <a:pt x="275" y="145"/>
                </a:lnTo>
                <a:lnTo>
                  <a:pt x="360" y="140"/>
                </a:lnTo>
                <a:lnTo>
                  <a:pt x="361" y="153"/>
                </a:lnTo>
                <a:close/>
                <a:moveTo>
                  <a:pt x="459" y="126"/>
                </a:moveTo>
                <a:lnTo>
                  <a:pt x="460" y="139"/>
                </a:lnTo>
                <a:lnTo>
                  <a:pt x="361" y="153"/>
                </a:lnTo>
                <a:lnTo>
                  <a:pt x="359" y="140"/>
                </a:lnTo>
                <a:lnTo>
                  <a:pt x="458" y="126"/>
                </a:lnTo>
                <a:lnTo>
                  <a:pt x="459" y="126"/>
                </a:lnTo>
                <a:close/>
                <a:moveTo>
                  <a:pt x="516" y="122"/>
                </a:moveTo>
                <a:lnTo>
                  <a:pt x="516" y="135"/>
                </a:lnTo>
                <a:lnTo>
                  <a:pt x="459" y="139"/>
                </a:lnTo>
                <a:lnTo>
                  <a:pt x="459" y="126"/>
                </a:lnTo>
                <a:lnTo>
                  <a:pt x="515" y="122"/>
                </a:lnTo>
                <a:lnTo>
                  <a:pt x="516" y="122"/>
                </a:lnTo>
                <a:close/>
                <a:moveTo>
                  <a:pt x="669" y="133"/>
                </a:moveTo>
                <a:lnTo>
                  <a:pt x="664" y="144"/>
                </a:lnTo>
                <a:lnTo>
                  <a:pt x="515" y="135"/>
                </a:lnTo>
                <a:lnTo>
                  <a:pt x="516" y="122"/>
                </a:lnTo>
                <a:lnTo>
                  <a:pt x="665" y="131"/>
                </a:lnTo>
                <a:lnTo>
                  <a:pt x="669" y="133"/>
                </a:lnTo>
                <a:close/>
                <a:moveTo>
                  <a:pt x="692" y="160"/>
                </a:moveTo>
                <a:lnTo>
                  <a:pt x="682" y="163"/>
                </a:lnTo>
                <a:lnTo>
                  <a:pt x="660" y="142"/>
                </a:lnTo>
                <a:lnTo>
                  <a:pt x="669" y="133"/>
                </a:lnTo>
                <a:lnTo>
                  <a:pt x="691" y="153"/>
                </a:lnTo>
                <a:lnTo>
                  <a:pt x="692" y="160"/>
                </a:lnTo>
                <a:close/>
                <a:moveTo>
                  <a:pt x="648" y="250"/>
                </a:moveTo>
                <a:lnTo>
                  <a:pt x="648" y="245"/>
                </a:lnTo>
                <a:lnTo>
                  <a:pt x="681" y="156"/>
                </a:lnTo>
                <a:lnTo>
                  <a:pt x="692" y="160"/>
                </a:lnTo>
                <a:lnTo>
                  <a:pt x="659" y="249"/>
                </a:lnTo>
                <a:lnTo>
                  <a:pt x="648" y="250"/>
                </a:lnTo>
                <a:close/>
                <a:moveTo>
                  <a:pt x="676" y="299"/>
                </a:moveTo>
                <a:lnTo>
                  <a:pt x="667" y="296"/>
                </a:lnTo>
                <a:lnTo>
                  <a:pt x="648" y="250"/>
                </a:lnTo>
                <a:lnTo>
                  <a:pt x="659" y="245"/>
                </a:lnTo>
                <a:lnTo>
                  <a:pt x="679" y="291"/>
                </a:lnTo>
                <a:lnTo>
                  <a:pt x="676" y="299"/>
                </a:lnTo>
                <a:close/>
                <a:moveTo>
                  <a:pt x="766" y="244"/>
                </a:moveTo>
                <a:lnTo>
                  <a:pt x="767" y="256"/>
                </a:lnTo>
                <a:lnTo>
                  <a:pt x="676" y="299"/>
                </a:lnTo>
                <a:lnTo>
                  <a:pt x="670" y="287"/>
                </a:lnTo>
                <a:lnTo>
                  <a:pt x="762" y="244"/>
                </a:lnTo>
                <a:lnTo>
                  <a:pt x="766" y="244"/>
                </a:lnTo>
                <a:close/>
                <a:moveTo>
                  <a:pt x="813" y="260"/>
                </a:moveTo>
                <a:lnTo>
                  <a:pt x="805" y="267"/>
                </a:lnTo>
                <a:lnTo>
                  <a:pt x="763" y="256"/>
                </a:lnTo>
                <a:lnTo>
                  <a:pt x="766" y="244"/>
                </a:lnTo>
                <a:lnTo>
                  <a:pt x="808" y="254"/>
                </a:lnTo>
                <a:lnTo>
                  <a:pt x="813" y="260"/>
                </a:lnTo>
                <a:close/>
                <a:moveTo>
                  <a:pt x="819" y="333"/>
                </a:moveTo>
                <a:lnTo>
                  <a:pt x="807" y="334"/>
                </a:lnTo>
                <a:lnTo>
                  <a:pt x="800" y="261"/>
                </a:lnTo>
                <a:lnTo>
                  <a:pt x="813" y="260"/>
                </a:lnTo>
                <a:lnTo>
                  <a:pt x="819" y="333"/>
                </a:lnTo>
                <a:close/>
                <a:moveTo>
                  <a:pt x="808" y="379"/>
                </a:moveTo>
                <a:lnTo>
                  <a:pt x="808" y="377"/>
                </a:lnTo>
                <a:lnTo>
                  <a:pt x="807" y="334"/>
                </a:lnTo>
                <a:lnTo>
                  <a:pt x="819" y="333"/>
                </a:lnTo>
                <a:lnTo>
                  <a:pt x="821" y="377"/>
                </a:lnTo>
                <a:lnTo>
                  <a:pt x="808" y="379"/>
                </a:lnTo>
                <a:close/>
                <a:moveTo>
                  <a:pt x="818" y="412"/>
                </a:moveTo>
                <a:lnTo>
                  <a:pt x="818" y="410"/>
                </a:lnTo>
                <a:lnTo>
                  <a:pt x="808" y="379"/>
                </a:lnTo>
                <a:lnTo>
                  <a:pt x="820" y="375"/>
                </a:lnTo>
                <a:lnTo>
                  <a:pt x="830" y="407"/>
                </a:lnTo>
                <a:lnTo>
                  <a:pt x="818" y="412"/>
                </a:lnTo>
                <a:close/>
                <a:moveTo>
                  <a:pt x="836" y="438"/>
                </a:moveTo>
                <a:lnTo>
                  <a:pt x="831" y="434"/>
                </a:lnTo>
                <a:lnTo>
                  <a:pt x="818" y="412"/>
                </a:lnTo>
                <a:lnTo>
                  <a:pt x="830" y="406"/>
                </a:lnTo>
                <a:lnTo>
                  <a:pt x="842" y="428"/>
                </a:lnTo>
                <a:lnTo>
                  <a:pt x="836" y="438"/>
                </a:lnTo>
                <a:close/>
                <a:moveTo>
                  <a:pt x="885" y="430"/>
                </a:moveTo>
                <a:lnTo>
                  <a:pt x="881" y="442"/>
                </a:lnTo>
                <a:lnTo>
                  <a:pt x="836" y="438"/>
                </a:lnTo>
                <a:lnTo>
                  <a:pt x="837" y="425"/>
                </a:lnTo>
                <a:lnTo>
                  <a:pt x="882" y="429"/>
                </a:lnTo>
                <a:lnTo>
                  <a:pt x="885" y="430"/>
                </a:lnTo>
                <a:close/>
                <a:moveTo>
                  <a:pt x="918" y="455"/>
                </a:moveTo>
                <a:lnTo>
                  <a:pt x="908" y="461"/>
                </a:lnTo>
                <a:lnTo>
                  <a:pt x="878" y="441"/>
                </a:lnTo>
                <a:lnTo>
                  <a:pt x="885" y="430"/>
                </a:lnTo>
                <a:lnTo>
                  <a:pt x="915" y="451"/>
                </a:lnTo>
                <a:lnTo>
                  <a:pt x="918" y="455"/>
                </a:lnTo>
                <a:close/>
                <a:moveTo>
                  <a:pt x="922" y="475"/>
                </a:moveTo>
                <a:lnTo>
                  <a:pt x="910" y="477"/>
                </a:lnTo>
                <a:lnTo>
                  <a:pt x="905" y="458"/>
                </a:lnTo>
                <a:lnTo>
                  <a:pt x="918" y="455"/>
                </a:lnTo>
                <a:lnTo>
                  <a:pt x="922" y="474"/>
                </a:lnTo>
                <a:lnTo>
                  <a:pt x="922" y="475"/>
                </a:lnTo>
                <a:close/>
                <a:moveTo>
                  <a:pt x="910" y="523"/>
                </a:moveTo>
                <a:lnTo>
                  <a:pt x="909" y="519"/>
                </a:lnTo>
                <a:lnTo>
                  <a:pt x="910" y="475"/>
                </a:lnTo>
                <a:lnTo>
                  <a:pt x="922" y="475"/>
                </a:lnTo>
                <a:lnTo>
                  <a:pt x="922" y="519"/>
                </a:lnTo>
                <a:lnTo>
                  <a:pt x="910" y="523"/>
                </a:lnTo>
                <a:close/>
                <a:moveTo>
                  <a:pt x="940" y="566"/>
                </a:moveTo>
                <a:lnTo>
                  <a:pt x="939" y="565"/>
                </a:lnTo>
                <a:lnTo>
                  <a:pt x="910" y="523"/>
                </a:lnTo>
                <a:lnTo>
                  <a:pt x="921" y="515"/>
                </a:lnTo>
                <a:lnTo>
                  <a:pt x="949" y="558"/>
                </a:lnTo>
                <a:lnTo>
                  <a:pt x="940" y="566"/>
                </a:lnTo>
                <a:close/>
                <a:moveTo>
                  <a:pt x="987" y="594"/>
                </a:moveTo>
                <a:lnTo>
                  <a:pt x="976" y="599"/>
                </a:lnTo>
                <a:lnTo>
                  <a:pt x="940" y="566"/>
                </a:lnTo>
                <a:lnTo>
                  <a:pt x="948" y="556"/>
                </a:lnTo>
                <a:lnTo>
                  <a:pt x="985" y="590"/>
                </a:lnTo>
                <a:lnTo>
                  <a:pt x="987" y="594"/>
                </a:lnTo>
                <a:close/>
                <a:moveTo>
                  <a:pt x="978" y="632"/>
                </a:moveTo>
                <a:lnTo>
                  <a:pt x="977" y="632"/>
                </a:lnTo>
                <a:lnTo>
                  <a:pt x="974" y="595"/>
                </a:lnTo>
                <a:lnTo>
                  <a:pt x="987" y="594"/>
                </a:lnTo>
                <a:lnTo>
                  <a:pt x="990" y="631"/>
                </a:lnTo>
                <a:lnTo>
                  <a:pt x="978" y="632"/>
                </a:lnTo>
                <a:close/>
                <a:moveTo>
                  <a:pt x="983" y="654"/>
                </a:moveTo>
                <a:lnTo>
                  <a:pt x="982" y="652"/>
                </a:lnTo>
                <a:lnTo>
                  <a:pt x="978" y="632"/>
                </a:lnTo>
                <a:lnTo>
                  <a:pt x="990" y="630"/>
                </a:lnTo>
                <a:lnTo>
                  <a:pt x="995" y="649"/>
                </a:lnTo>
                <a:lnTo>
                  <a:pt x="983" y="654"/>
                </a:lnTo>
                <a:close/>
                <a:moveTo>
                  <a:pt x="995" y="670"/>
                </a:moveTo>
                <a:lnTo>
                  <a:pt x="991" y="667"/>
                </a:lnTo>
                <a:lnTo>
                  <a:pt x="983" y="654"/>
                </a:lnTo>
                <a:lnTo>
                  <a:pt x="994" y="647"/>
                </a:lnTo>
                <a:lnTo>
                  <a:pt x="1002" y="660"/>
                </a:lnTo>
                <a:lnTo>
                  <a:pt x="995" y="670"/>
                </a:lnTo>
                <a:close/>
                <a:moveTo>
                  <a:pt x="1033" y="672"/>
                </a:moveTo>
                <a:lnTo>
                  <a:pt x="1025" y="679"/>
                </a:lnTo>
                <a:lnTo>
                  <a:pt x="995" y="670"/>
                </a:lnTo>
                <a:lnTo>
                  <a:pt x="999" y="658"/>
                </a:lnTo>
                <a:lnTo>
                  <a:pt x="1029" y="667"/>
                </a:lnTo>
                <a:lnTo>
                  <a:pt x="1033" y="672"/>
                </a:lnTo>
                <a:close/>
                <a:moveTo>
                  <a:pt x="1030" y="696"/>
                </a:moveTo>
                <a:lnTo>
                  <a:pt x="1023" y="691"/>
                </a:lnTo>
                <a:lnTo>
                  <a:pt x="1020" y="674"/>
                </a:lnTo>
                <a:lnTo>
                  <a:pt x="1033" y="672"/>
                </a:lnTo>
                <a:lnTo>
                  <a:pt x="1035" y="689"/>
                </a:lnTo>
                <a:lnTo>
                  <a:pt x="1030" y="696"/>
                </a:lnTo>
                <a:close/>
                <a:moveTo>
                  <a:pt x="1011" y="688"/>
                </a:moveTo>
                <a:lnTo>
                  <a:pt x="1016" y="685"/>
                </a:lnTo>
                <a:lnTo>
                  <a:pt x="1028" y="684"/>
                </a:lnTo>
                <a:lnTo>
                  <a:pt x="1030" y="696"/>
                </a:lnTo>
                <a:lnTo>
                  <a:pt x="1017" y="698"/>
                </a:lnTo>
                <a:lnTo>
                  <a:pt x="1011" y="688"/>
                </a:lnTo>
                <a:close/>
                <a:moveTo>
                  <a:pt x="1001" y="722"/>
                </a:moveTo>
                <a:lnTo>
                  <a:pt x="997" y="712"/>
                </a:lnTo>
                <a:lnTo>
                  <a:pt x="1011" y="688"/>
                </a:lnTo>
                <a:lnTo>
                  <a:pt x="1022" y="695"/>
                </a:lnTo>
                <a:lnTo>
                  <a:pt x="1007" y="719"/>
                </a:lnTo>
                <a:lnTo>
                  <a:pt x="1001" y="722"/>
                </a:lnTo>
                <a:close/>
                <a:moveTo>
                  <a:pt x="983" y="717"/>
                </a:moveTo>
                <a:lnTo>
                  <a:pt x="989" y="706"/>
                </a:lnTo>
                <a:lnTo>
                  <a:pt x="1004" y="709"/>
                </a:lnTo>
                <a:lnTo>
                  <a:pt x="1001" y="722"/>
                </a:lnTo>
                <a:lnTo>
                  <a:pt x="986" y="718"/>
                </a:lnTo>
                <a:lnTo>
                  <a:pt x="983" y="717"/>
                </a:lnTo>
                <a:close/>
                <a:moveTo>
                  <a:pt x="979" y="699"/>
                </a:moveTo>
                <a:lnTo>
                  <a:pt x="984" y="700"/>
                </a:lnTo>
                <a:lnTo>
                  <a:pt x="992" y="707"/>
                </a:lnTo>
                <a:lnTo>
                  <a:pt x="983" y="717"/>
                </a:lnTo>
                <a:lnTo>
                  <a:pt x="975" y="710"/>
                </a:lnTo>
                <a:lnTo>
                  <a:pt x="979" y="699"/>
                </a:lnTo>
                <a:close/>
                <a:moveTo>
                  <a:pt x="958" y="704"/>
                </a:moveTo>
                <a:lnTo>
                  <a:pt x="963" y="700"/>
                </a:lnTo>
                <a:lnTo>
                  <a:pt x="979" y="699"/>
                </a:lnTo>
                <a:lnTo>
                  <a:pt x="980" y="711"/>
                </a:lnTo>
                <a:lnTo>
                  <a:pt x="964" y="713"/>
                </a:lnTo>
                <a:lnTo>
                  <a:pt x="958" y="704"/>
                </a:lnTo>
                <a:close/>
                <a:moveTo>
                  <a:pt x="951" y="751"/>
                </a:moveTo>
                <a:lnTo>
                  <a:pt x="943" y="743"/>
                </a:lnTo>
                <a:lnTo>
                  <a:pt x="958" y="704"/>
                </a:lnTo>
                <a:lnTo>
                  <a:pt x="970" y="708"/>
                </a:lnTo>
                <a:lnTo>
                  <a:pt x="955" y="747"/>
                </a:lnTo>
                <a:lnTo>
                  <a:pt x="951" y="751"/>
                </a:lnTo>
                <a:close/>
                <a:moveTo>
                  <a:pt x="911" y="763"/>
                </a:moveTo>
                <a:lnTo>
                  <a:pt x="910" y="750"/>
                </a:lnTo>
                <a:lnTo>
                  <a:pt x="947" y="739"/>
                </a:lnTo>
                <a:lnTo>
                  <a:pt x="951" y="751"/>
                </a:lnTo>
                <a:lnTo>
                  <a:pt x="913" y="762"/>
                </a:lnTo>
                <a:lnTo>
                  <a:pt x="911" y="763"/>
                </a:lnTo>
                <a:close/>
                <a:moveTo>
                  <a:pt x="888" y="763"/>
                </a:moveTo>
                <a:lnTo>
                  <a:pt x="890" y="750"/>
                </a:lnTo>
                <a:lnTo>
                  <a:pt x="911" y="750"/>
                </a:lnTo>
                <a:lnTo>
                  <a:pt x="911" y="763"/>
                </a:lnTo>
                <a:lnTo>
                  <a:pt x="890" y="763"/>
                </a:lnTo>
                <a:lnTo>
                  <a:pt x="888" y="763"/>
                </a:lnTo>
                <a:close/>
                <a:moveTo>
                  <a:pt x="863" y="755"/>
                </a:moveTo>
                <a:lnTo>
                  <a:pt x="870" y="745"/>
                </a:lnTo>
                <a:lnTo>
                  <a:pt x="891" y="750"/>
                </a:lnTo>
                <a:lnTo>
                  <a:pt x="888" y="763"/>
                </a:lnTo>
                <a:lnTo>
                  <a:pt x="867" y="758"/>
                </a:lnTo>
                <a:lnTo>
                  <a:pt x="863" y="755"/>
                </a:lnTo>
                <a:close/>
                <a:moveTo>
                  <a:pt x="854" y="715"/>
                </a:moveTo>
                <a:lnTo>
                  <a:pt x="856" y="717"/>
                </a:lnTo>
                <a:lnTo>
                  <a:pt x="874" y="749"/>
                </a:lnTo>
                <a:lnTo>
                  <a:pt x="863" y="755"/>
                </a:lnTo>
                <a:lnTo>
                  <a:pt x="845" y="724"/>
                </a:lnTo>
                <a:lnTo>
                  <a:pt x="854" y="715"/>
                </a:lnTo>
                <a:close/>
                <a:moveTo>
                  <a:pt x="816" y="707"/>
                </a:moveTo>
                <a:lnTo>
                  <a:pt x="824" y="698"/>
                </a:lnTo>
                <a:lnTo>
                  <a:pt x="854" y="715"/>
                </a:lnTo>
                <a:lnTo>
                  <a:pt x="847" y="726"/>
                </a:lnTo>
                <a:lnTo>
                  <a:pt x="818" y="709"/>
                </a:lnTo>
                <a:lnTo>
                  <a:pt x="816" y="707"/>
                </a:lnTo>
                <a:close/>
                <a:moveTo>
                  <a:pt x="797" y="679"/>
                </a:moveTo>
                <a:lnTo>
                  <a:pt x="808" y="674"/>
                </a:lnTo>
                <a:lnTo>
                  <a:pt x="826" y="700"/>
                </a:lnTo>
                <a:lnTo>
                  <a:pt x="816" y="707"/>
                </a:lnTo>
                <a:lnTo>
                  <a:pt x="798" y="681"/>
                </a:lnTo>
                <a:lnTo>
                  <a:pt x="797" y="679"/>
                </a:lnTo>
                <a:close/>
                <a:moveTo>
                  <a:pt x="790" y="620"/>
                </a:moveTo>
                <a:lnTo>
                  <a:pt x="791" y="621"/>
                </a:lnTo>
                <a:lnTo>
                  <a:pt x="809" y="675"/>
                </a:lnTo>
                <a:lnTo>
                  <a:pt x="797" y="679"/>
                </a:lnTo>
                <a:lnTo>
                  <a:pt x="779" y="625"/>
                </a:lnTo>
                <a:lnTo>
                  <a:pt x="790" y="620"/>
                </a:lnTo>
                <a:close/>
                <a:moveTo>
                  <a:pt x="759" y="590"/>
                </a:moveTo>
                <a:lnTo>
                  <a:pt x="771" y="586"/>
                </a:lnTo>
                <a:lnTo>
                  <a:pt x="790" y="620"/>
                </a:lnTo>
                <a:lnTo>
                  <a:pt x="779" y="626"/>
                </a:lnTo>
                <a:lnTo>
                  <a:pt x="760" y="592"/>
                </a:lnTo>
                <a:lnTo>
                  <a:pt x="759" y="590"/>
                </a:lnTo>
                <a:close/>
                <a:moveTo>
                  <a:pt x="754" y="553"/>
                </a:moveTo>
                <a:lnTo>
                  <a:pt x="766" y="554"/>
                </a:lnTo>
                <a:lnTo>
                  <a:pt x="772" y="588"/>
                </a:lnTo>
                <a:lnTo>
                  <a:pt x="759" y="590"/>
                </a:lnTo>
                <a:lnTo>
                  <a:pt x="754" y="556"/>
                </a:lnTo>
                <a:lnTo>
                  <a:pt x="754" y="553"/>
                </a:lnTo>
                <a:close/>
                <a:moveTo>
                  <a:pt x="781" y="524"/>
                </a:moveTo>
                <a:lnTo>
                  <a:pt x="781" y="528"/>
                </a:lnTo>
                <a:lnTo>
                  <a:pt x="766" y="558"/>
                </a:lnTo>
                <a:lnTo>
                  <a:pt x="754" y="553"/>
                </a:lnTo>
                <a:lnTo>
                  <a:pt x="769" y="522"/>
                </a:lnTo>
                <a:lnTo>
                  <a:pt x="781" y="524"/>
                </a:lnTo>
                <a:close/>
                <a:moveTo>
                  <a:pt x="776" y="488"/>
                </a:moveTo>
                <a:lnTo>
                  <a:pt x="777" y="490"/>
                </a:lnTo>
                <a:lnTo>
                  <a:pt x="781" y="524"/>
                </a:lnTo>
                <a:lnTo>
                  <a:pt x="769" y="526"/>
                </a:lnTo>
                <a:lnTo>
                  <a:pt x="764" y="492"/>
                </a:lnTo>
                <a:lnTo>
                  <a:pt x="776" y="488"/>
                </a:lnTo>
                <a:close/>
                <a:moveTo>
                  <a:pt x="759" y="463"/>
                </a:moveTo>
                <a:lnTo>
                  <a:pt x="762" y="466"/>
                </a:lnTo>
                <a:lnTo>
                  <a:pt x="776" y="488"/>
                </a:lnTo>
                <a:lnTo>
                  <a:pt x="765" y="495"/>
                </a:lnTo>
                <a:lnTo>
                  <a:pt x="751" y="473"/>
                </a:lnTo>
                <a:lnTo>
                  <a:pt x="759" y="463"/>
                </a:lnTo>
                <a:close/>
                <a:moveTo>
                  <a:pt x="718" y="450"/>
                </a:moveTo>
                <a:lnTo>
                  <a:pt x="726" y="448"/>
                </a:lnTo>
                <a:lnTo>
                  <a:pt x="759" y="463"/>
                </a:lnTo>
                <a:lnTo>
                  <a:pt x="754" y="475"/>
                </a:lnTo>
                <a:lnTo>
                  <a:pt x="720" y="460"/>
                </a:lnTo>
                <a:lnTo>
                  <a:pt x="718" y="450"/>
                </a:lnTo>
                <a:close/>
                <a:moveTo>
                  <a:pt x="700" y="474"/>
                </a:moveTo>
                <a:lnTo>
                  <a:pt x="701" y="468"/>
                </a:lnTo>
                <a:lnTo>
                  <a:pt x="718" y="450"/>
                </a:lnTo>
                <a:lnTo>
                  <a:pt x="728" y="458"/>
                </a:lnTo>
                <a:lnTo>
                  <a:pt x="711" y="476"/>
                </a:lnTo>
                <a:lnTo>
                  <a:pt x="700" y="474"/>
                </a:lnTo>
                <a:close/>
                <a:moveTo>
                  <a:pt x="727" y="525"/>
                </a:moveTo>
                <a:lnTo>
                  <a:pt x="715" y="525"/>
                </a:lnTo>
                <a:lnTo>
                  <a:pt x="700" y="474"/>
                </a:lnTo>
                <a:lnTo>
                  <a:pt x="712" y="470"/>
                </a:lnTo>
                <a:lnTo>
                  <a:pt x="727" y="521"/>
                </a:lnTo>
                <a:lnTo>
                  <a:pt x="727" y="525"/>
                </a:lnTo>
                <a:close/>
                <a:moveTo>
                  <a:pt x="711" y="579"/>
                </a:moveTo>
                <a:lnTo>
                  <a:pt x="700" y="573"/>
                </a:lnTo>
                <a:lnTo>
                  <a:pt x="715" y="521"/>
                </a:lnTo>
                <a:lnTo>
                  <a:pt x="727" y="525"/>
                </a:lnTo>
                <a:lnTo>
                  <a:pt x="712" y="577"/>
                </a:lnTo>
                <a:lnTo>
                  <a:pt x="711" y="579"/>
                </a:lnTo>
                <a:close/>
                <a:moveTo>
                  <a:pt x="664" y="633"/>
                </a:moveTo>
                <a:lnTo>
                  <a:pt x="657" y="623"/>
                </a:lnTo>
                <a:lnTo>
                  <a:pt x="701" y="571"/>
                </a:lnTo>
                <a:lnTo>
                  <a:pt x="711" y="579"/>
                </a:lnTo>
                <a:lnTo>
                  <a:pt x="667" y="632"/>
                </a:lnTo>
                <a:lnTo>
                  <a:pt x="664" y="633"/>
                </a:lnTo>
                <a:close/>
                <a:moveTo>
                  <a:pt x="623" y="644"/>
                </a:moveTo>
                <a:lnTo>
                  <a:pt x="624" y="632"/>
                </a:lnTo>
                <a:lnTo>
                  <a:pt x="660" y="621"/>
                </a:lnTo>
                <a:lnTo>
                  <a:pt x="664" y="633"/>
                </a:lnTo>
                <a:lnTo>
                  <a:pt x="628" y="645"/>
                </a:lnTo>
                <a:lnTo>
                  <a:pt x="623" y="644"/>
                </a:lnTo>
                <a:close/>
                <a:moveTo>
                  <a:pt x="571" y="618"/>
                </a:moveTo>
                <a:lnTo>
                  <a:pt x="578" y="608"/>
                </a:lnTo>
                <a:lnTo>
                  <a:pt x="629" y="633"/>
                </a:lnTo>
                <a:lnTo>
                  <a:pt x="623" y="644"/>
                </a:lnTo>
                <a:lnTo>
                  <a:pt x="573" y="619"/>
                </a:lnTo>
                <a:lnTo>
                  <a:pt x="571" y="618"/>
                </a:lnTo>
                <a:close/>
                <a:moveTo>
                  <a:pt x="548" y="577"/>
                </a:moveTo>
                <a:lnTo>
                  <a:pt x="549" y="578"/>
                </a:lnTo>
                <a:lnTo>
                  <a:pt x="580" y="609"/>
                </a:lnTo>
                <a:lnTo>
                  <a:pt x="571" y="618"/>
                </a:lnTo>
                <a:lnTo>
                  <a:pt x="540" y="587"/>
                </a:lnTo>
                <a:lnTo>
                  <a:pt x="548" y="577"/>
                </a:lnTo>
                <a:close/>
                <a:moveTo>
                  <a:pt x="504" y="554"/>
                </a:moveTo>
                <a:lnTo>
                  <a:pt x="505" y="554"/>
                </a:lnTo>
                <a:lnTo>
                  <a:pt x="548" y="577"/>
                </a:lnTo>
                <a:lnTo>
                  <a:pt x="542" y="588"/>
                </a:lnTo>
                <a:lnTo>
                  <a:pt x="499" y="565"/>
                </a:lnTo>
                <a:lnTo>
                  <a:pt x="504" y="554"/>
                </a:lnTo>
                <a:close/>
                <a:moveTo>
                  <a:pt x="450" y="543"/>
                </a:moveTo>
                <a:lnTo>
                  <a:pt x="457" y="532"/>
                </a:lnTo>
                <a:lnTo>
                  <a:pt x="504" y="554"/>
                </a:lnTo>
                <a:lnTo>
                  <a:pt x="499" y="565"/>
                </a:lnTo>
                <a:lnTo>
                  <a:pt x="451" y="544"/>
                </a:lnTo>
                <a:lnTo>
                  <a:pt x="450" y="543"/>
                </a:lnTo>
                <a:close/>
                <a:moveTo>
                  <a:pt x="398" y="500"/>
                </a:moveTo>
                <a:lnTo>
                  <a:pt x="408" y="493"/>
                </a:lnTo>
                <a:lnTo>
                  <a:pt x="458" y="533"/>
                </a:lnTo>
                <a:lnTo>
                  <a:pt x="450" y="543"/>
                </a:lnTo>
                <a:lnTo>
                  <a:pt x="400" y="502"/>
                </a:lnTo>
                <a:lnTo>
                  <a:pt x="398" y="500"/>
                </a:lnTo>
                <a:close/>
                <a:moveTo>
                  <a:pt x="378" y="458"/>
                </a:moveTo>
                <a:lnTo>
                  <a:pt x="390" y="456"/>
                </a:lnTo>
                <a:lnTo>
                  <a:pt x="410" y="495"/>
                </a:lnTo>
                <a:lnTo>
                  <a:pt x="398" y="500"/>
                </a:lnTo>
                <a:lnTo>
                  <a:pt x="378" y="462"/>
                </a:lnTo>
                <a:lnTo>
                  <a:pt x="378" y="458"/>
                </a:lnTo>
                <a:close/>
                <a:moveTo>
                  <a:pt x="395" y="385"/>
                </a:moveTo>
                <a:lnTo>
                  <a:pt x="397" y="391"/>
                </a:lnTo>
                <a:lnTo>
                  <a:pt x="390" y="460"/>
                </a:lnTo>
                <a:lnTo>
                  <a:pt x="378" y="458"/>
                </a:lnTo>
                <a:lnTo>
                  <a:pt x="385" y="389"/>
                </a:lnTo>
                <a:lnTo>
                  <a:pt x="395" y="385"/>
                </a:lnTo>
                <a:close/>
                <a:moveTo>
                  <a:pt x="357" y="350"/>
                </a:moveTo>
                <a:lnTo>
                  <a:pt x="358" y="352"/>
                </a:lnTo>
                <a:lnTo>
                  <a:pt x="395" y="385"/>
                </a:lnTo>
                <a:lnTo>
                  <a:pt x="387" y="394"/>
                </a:lnTo>
                <a:lnTo>
                  <a:pt x="350" y="361"/>
                </a:lnTo>
                <a:lnTo>
                  <a:pt x="357" y="350"/>
                </a:lnTo>
                <a:close/>
                <a:moveTo>
                  <a:pt x="303" y="329"/>
                </a:moveTo>
                <a:lnTo>
                  <a:pt x="308" y="329"/>
                </a:lnTo>
                <a:lnTo>
                  <a:pt x="357" y="350"/>
                </a:lnTo>
                <a:lnTo>
                  <a:pt x="352" y="362"/>
                </a:lnTo>
                <a:lnTo>
                  <a:pt x="303" y="341"/>
                </a:lnTo>
                <a:lnTo>
                  <a:pt x="303" y="329"/>
                </a:lnTo>
                <a:close/>
                <a:moveTo>
                  <a:pt x="242" y="353"/>
                </a:moveTo>
                <a:lnTo>
                  <a:pt x="244" y="352"/>
                </a:lnTo>
                <a:lnTo>
                  <a:pt x="303" y="329"/>
                </a:lnTo>
                <a:lnTo>
                  <a:pt x="308" y="341"/>
                </a:lnTo>
                <a:lnTo>
                  <a:pt x="248" y="364"/>
                </a:lnTo>
                <a:lnTo>
                  <a:pt x="242" y="353"/>
                </a:lnTo>
                <a:close/>
                <a:moveTo>
                  <a:pt x="212" y="389"/>
                </a:moveTo>
                <a:lnTo>
                  <a:pt x="211" y="378"/>
                </a:lnTo>
                <a:lnTo>
                  <a:pt x="242" y="353"/>
                </a:lnTo>
                <a:lnTo>
                  <a:pt x="250" y="363"/>
                </a:lnTo>
                <a:lnTo>
                  <a:pt x="218" y="388"/>
                </a:lnTo>
                <a:lnTo>
                  <a:pt x="212" y="389"/>
                </a:lnTo>
                <a:close/>
              </a:path>
            </a:pathLst>
          </a:custGeom>
          <a:solidFill>
            <a:srgbClr val="FF0000"/>
          </a:solidFill>
          <a:ln w="9525">
            <a:noFill/>
            <a:round/>
            <a:headEnd/>
            <a:tailEnd/>
          </a:ln>
        </p:spPr>
        <p:txBody>
          <a:bodyPr/>
          <a:lstStyle/>
          <a:p>
            <a:endParaRPr lang="en-US"/>
          </a:p>
        </p:txBody>
      </p:sp>
      <p:sp>
        <p:nvSpPr>
          <p:cNvPr id="27659" name="Freeform 81"/>
          <p:cNvSpPr>
            <a:spLocks noEditPoints="1"/>
          </p:cNvSpPr>
          <p:nvPr/>
        </p:nvSpPr>
        <p:spPr bwMode="auto">
          <a:xfrm>
            <a:off x="3235325" y="3990975"/>
            <a:ext cx="1643063" cy="1211263"/>
          </a:xfrm>
          <a:custGeom>
            <a:avLst/>
            <a:gdLst>
              <a:gd name="T0" fmla="*/ 2147483647 w 1035"/>
              <a:gd name="T1" fmla="*/ 2147483647 h 763"/>
              <a:gd name="T2" fmla="*/ 2147483647 w 1035"/>
              <a:gd name="T3" fmla="*/ 2147483647 h 763"/>
              <a:gd name="T4" fmla="*/ 2147483647 w 1035"/>
              <a:gd name="T5" fmla="*/ 2147483647 h 763"/>
              <a:gd name="T6" fmla="*/ 2147483647 w 1035"/>
              <a:gd name="T7" fmla="*/ 2147483647 h 763"/>
              <a:gd name="T8" fmla="*/ 2147483647 w 1035"/>
              <a:gd name="T9" fmla="*/ 2147483647 h 763"/>
              <a:gd name="T10" fmla="*/ 2147483647 w 1035"/>
              <a:gd name="T11" fmla="*/ 2147483647 h 763"/>
              <a:gd name="T12" fmla="*/ 2147483647 w 1035"/>
              <a:gd name="T13" fmla="*/ 2147483647 h 763"/>
              <a:gd name="T14" fmla="*/ 2147483647 w 1035"/>
              <a:gd name="T15" fmla="*/ 2147483647 h 763"/>
              <a:gd name="T16" fmla="*/ 2147483647 w 1035"/>
              <a:gd name="T17" fmla="*/ 2147483647 h 763"/>
              <a:gd name="T18" fmla="*/ 2147483647 w 1035"/>
              <a:gd name="T19" fmla="*/ 2147483647 h 763"/>
              <a:gd name="T20" fmla="*/ 2147483647 w 1035"/>
              <a:gd name="T21" fmla="*/ 2147483647 h 763"/>
              <a:gd name="T22" fmla="*/ 2147483647 w 1035"/>
              <a:gd name="T23" fmla="*/ 2147483647 h 763"/>
              <a:gd name="T24" fmla="*/ 2147483647 w 1035"/>
              <a:gd name="T25" fmla="*/ 2147483647 h 763"/>
              <a:gd name="T26" fmla="*/ 2147483647 w 1035"/>
              <a:gd name="T27" fmla="*/ 2147483647 h 763"/>
              <a:gd name="T28" fmla="*/ 2147483647 w 1035"/>
              <a:gd name="T29" fmla="*/ 2147483647 h 763"/>
              <a:gd name="T30" fmla="*/ 2147483647 w 1035"/>
              <a:gd name="T31" fmla="*/ 2147483647 h 763"/>
              <a:gd name="T32" fmla="*/ 2147483647 w 1035"/>
              <a:gd name="T33" fmla="*/ 2147483647 h 763"/>
              <a:gd name="T34" fmla="*/ 2147483647 w 1035"/>
              <a:gd name="T35" fmla="*/ 2147483647 h 763"/>
              <a:gd name="T36" fmla="*/ 2147483647 w 1035"/>
              <a:gd name="T37" fmla="*/ 2147483647 h 763"/>
              <a:gd name="T38" fmla="*/ 2147483647 w 1035"/>
              <a:gd name="T39" fmla="*/ 2147483647 h 763"/>
              <a:gd name="T40" fmla="*/ 2147483647 w 1035"/>
              <a:gd name="T41" fmla="*/ 2147483647 h 763"/>
              <a:gd name="T42" fmla="*/ 2147483647 w 1035"/>
              <a:gd name="T43" fmla="*/ 2147483647 h 763"/>
              <a:gd name="T44" fmla="*/ 2147483647 w 1035"/>
              <a:gd name="T45" fmla="*/ 2147483647 h 763"/>
              <a:gd name="T46" fmla="*/ 2147483647 w 1035"/>
              <a:gd name="T47" fmla="*/ 2147483647 h 763"/>
              <a:gd name="T48" fmla="*/ 2147483647 w 1035"/>
              <a:gd name="T49" fmla="*/ 2147483647 h 763"/>
              <a:gd name="T50" fmla="*/ 2147483647 w 1035"/>
              <a:gd name="T51" fmla="*/ 2147483647 h 763"/>
              <a:gd name="T52" fmla="*/ 2147483647 w 1035"/>
              <a:gd name="T53" fmla="*/ 2147483647 h 763"/>
              <a:gd name="T54" fmla="*/ 2147483647 w 1035"/>
              <a:gd name="T55" fmla="*/ 2147483647 h 763"/>
              <a:gd name="T56" fmla="*/ 2147483647 w 1035"/>
              <a:gd name="T57" fmla="*/ 2147483647 h 763"/>
              <a:gd name="T58" fmla="*/ 2147483647 w 1035"/>
              <a:gd name="T59" fmla="*/ 2147483647 h 763"/>
              <a:gd name="T60" fmla="*/ 2147483647 w 1035"/>
              <a:gd name="T61" fmla="*/ 2147483647 h 763"/>
              <a:gd name="T62" fmla="*/ 2147483647 w 1035"/>
              <a:gd name="T63" fmla="*/ 2147483647 h 763"/>
              <a:gd name="T64" fmla="*/ 2147483647 w 1035"/>
              <a:gd name="T65" fmla="*/ 2147483647 h 763"/>
              <a:gd name="T66" fmla="*/ 2147483647 w 1035"/>
              <a:gd name="T67" fmla="*/ 2147483647 h 763"/>
              <a:gd name="T68" fmla="*/ 2147483647 w 1035"/>
              <a:gd name="T69" fmla="*/ 2147483647 h 763"/>
              <a:gd name="T70" fmla="*/ 2147483647 w 1035"/>
              <a:gd name="T71" fmla="*/ 2147483647 h 763"/>
              <a:gd name="T72" fmla="*/ 2147483647 w 1035"/>
              <a:gd name="T73" fmla="*/ 2147483647 h 763"/>
              <a:gd name="T74" fmla="*/ 2147483647 w 1035"/>
              <a:gd name="T75" fmla="*/ 2147483647 h 763"/>
              <a:gd name="T76" fmla="*/ 2147483647 w 1035"/>
              <a:gd name="T77" fmla="*/ 2147483647 h 763"/>
              <a:gd name="T78" fmla="*/ 2147483647 w 1035"/>
              <a:gd name="T79" fmla="*/ 2147483647 h 763"/>
              <a:gd name="T80" fmla="*/ 2147483647 w 1035"/>
              <a:gd name="T81" fmla="*/ 2147483647 h 763"/>
              <a:gd name="T82" fmla="*/ 2147483647 w 1035"/>
              <a:gd name="T83" fmla="*/ 2147483647 h 763"/>
              <a:gd name="T84" fmla="*/ 2147483647 w 1035"/>
              <a:gd name="T85" fmla="*/ 2147483647 h 763"/>
              <a:gd name="T86" fmla="*/ 2147483647 w 1035"/>
              <a:gd name="T87" fmla="*/ 2147483647 h 763"/>
              <a:gd name="T88" fmla="*/ 2147483647 w 1035"/>
              <a:gd name="T89" fmla="*/ 2147483647 h 763"/>
              <a:gd name="T90" fmla="*/ 2147483647 w 1035"/>
              <a:gd name="T91" fmla="*/ 2147483647 h 763"/>
              <a:gd name="T92" fmla="*/ 2147483647 w 1035"/>
              <a:gd name="T93" fmla="*/ 2147483647 h 763"/>
              <a:gd name="T94" fmla="*/ 2147483647 w 1035"/>
              <a:gd name="T95" fmla="*/ 2147483647 h 763"/>
              <a:gd name="T96" fmla="*/ 2147483647 w 1035"/>
              <a:gd name="T97" fmla="*/ 2147483647 h 763"/>
              <a:gd name="T98" fmla="*/ 2147483647 w 1035"/>
              <a:gd name="T99" fmla="*/ 2147483647 h 763"/>
              <a:gd name="T100" fmla="*/ 2147483647 w 1035"/>
              <a:gd name="T101" fmla="*/ 2147483647 h 763"/>
              <a:gd name="T102" fmla="*/ 2147483647 w 1035"/>
              <a:gd name="T103" fmla="*/ 2147483647 h 763"/>
              <a:gd name="T104" fmla="*/ 2147483647 w 1035"/>
              <a:gd name="T105" fmla="*/ 2147483647 h 763"/>
              <a:gd name="T106" fmla="*/ 2147483647 w 1035"/>
              <a:gd name="T107" fmla="*/ 2147483647 h 763"/>
              <a:gd name="T108" fmla="*/ 2147483647 w 1035"/>
              <a:gd name="T109" fmla="*/ 2147483647 h 763"/>
              <a:gd name="T110" fmla="*/ 2147483647 w 1035"/>
              <a:gd name="T111" fmla="*/ 2147483647 h 763"/>
              <a:gd name="T112" fmla="*/ 2147483647 w 1035"/>
              <a:gd name="T113" fmla="*/ 2147483647 h 763"/>
              <a:gd name="T114" fmla="*/ 2147483647 w 1035"/>
              <a:gd name="T115" fmla="*/ 2147483647 h 763"/>
              <a:gd name="T116" fmla="*/ 2147483647 w 1035"/>
              <a:gd name="T117" fmla="*/ 2147483647 h 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5"/>
              <a:gd name="T178" fmla="*/ 0 h 763"/>
              <a:gd name="T179" fmla="*/ 1035 w 1035"/>
              <a:gd name="T180" fmla="*/ 763 h 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5" h="763">
                <a:moveTo>
                  <a:pt x="99" y="347"/>
                </a:moveTo>
                <a:lnTo>
                  <a:pt x="103" y="335"/>
                </a:lnTo>
                <a:lnTo>
                  <a:pt x="217" y="377"/>
                </a:lnTo>
                <a:lnTo>
                  <a:pt x="212" y="389"/>
                </a:lnTo>
                <a:lnTo>
                  <a:pt x="99" y="347"/>
                </a:lnTo>
                <a:close/>
                <a:moveTo>
                  <a:pt x="30" y="316"/>
                </a:moveTo>
                <a:lnTo>
                  <a:pt x="39" y="308"/>
                </a:lnTo>
                <a:lnTo>
                  <a:pt x="104" y="335"/>
                </a:lnTo>
                <a:lnTo>
                  <a:pt x="99" y="347"/>
                </a:lnTo>
                <a:lnTo>
                  <a:pt x="34" y="320"/>
                </a:lnTo>
                <a:lnTo>
                  <a:pt x="30" y="316"/>
                </a:lnTo>
                <a:close/>
                <a:moveTo>
                  <a:pt x="0" y="200"/>
                </a:moveTo>
                <a:lnTo>
                  <a:pt x="12" y="200"/>
                </a:lnTo>
                <a:lnTo>
                  <a:pt x="42" y="312"/>
                </a:lnTo>
                <a:lnTo>
                  <a:pt x="30" y="316"/>
                </a:lnTo>
                <a:lnTo>
                  <a:pt x="0" y="204"/>
                </a:lnTo>
                <a:lnTo>
                  <a:pt x="0" y="200"/>
                </a:lnTo>
                <a:close/>
                <a:moveTo>
                  <a:pt x="56" y="70"/>
                </a:moveTo>
                <a:lnTo>
                  <a:pt x="68" y="75"/>
                </a:lnTo>
                <a:lnTo>
                  <a:pt x="12" y="205"/>
                </a:lnTo>
                <a:lnTo>
                  <a:pt x="0" y="200"/>
                </a:lnTo>
                <a:lnTo>
                  <a:pt x="56" y="70"/>
                </a:lnTo>
                <a:close/>
                <a:moveTo>
                  <a:pt x="96" y="0"/>
                </a:moveTo>
                <a:lnTo>
                  <a:pt x="100" y="9"/>
                </a:lnTo>
                <a:lnTo>
                  <a:pt x="68" y="76"/>
                </a:lnTo>
                <a:lnTo>
                  <a:pt x="56" y="70"/>
                </a:lnTo>
                <a:lnTo>
                  <a:pt x="88" y="3"/>
                </a:lnTo>
                <a:lnTo>
                  <a:pt x="96" y="0"/>
                </a:lnTo>
                <a:close/>
                <a:moveTo>
                  <a:pt x="153" y="17"/>
                </a:moveTo>
                <a:lnTo>
                  <a:pt x="145" y="26"/>
                </a:lnTo>
                <a:lnTo>
                  <a:pt x="93" y="12"/>
                </a:lnTo>
                <a:lnTo>
                  <a:pt x="96" y="0"/>
                </a:lnTo>
                <a:lnTo>
                  <a:pt x="149" y="14"/>
                </a:lnTo>
                <a:lnTo>
                  <a:pt x="153" y="17"/>
                </a:lnTo>
                <a:close/>
                <a:moveTo>
                  <a:pt x="189" y="98"/>
                </a:moveTo>
                <a:lnTo>
                  <a:pt x="177" y="102"/>
                </a:lnTo>
                <a:lnTo>
                  <a:pt x="141" y="23"/>
                </a:lnTo>
                <a:lnTo>
                  <a:pt x="153" y="17"/>
                </a:lnTo>
                <a:lnTo>
                  <a:pt x="189" y="97"/>
                </a:lnTo>
                <a:lnTo>
                  <a:pt x="189" y="98"/>
                </a:lnTo>
                <a:close/>
                <a:moveTo>
                  <a:pt x="212" y="191"/>
                </a:moveTo>
                <a:lnTo>
                  <a:pt x="206" y="186"/>
                </a:lnTo>
                <a:lnTo>
                  <a:pt x="177" y="102"/>
                </a:lnTo>
                <a:lnTo>
                  <a:pt x="189" y="98"/>
                </a:lnTo>
                <a:lnTo>
                  <a:pt x="218" y="182"/>
                </a:lnTo>
                <a:lnTo>
                  <a:pt x="212" y="191"/>
                </a:lnTo>
                <a:close/>
                <a:moveTo>
                  <a:pt x="254" y="190"/>
                </a:moveTo>
                <a:lnTo>
                  <a:pt x="249" y="193"/>
                </a:lnTo>
                <a:lnTo>
                  <a:pt x="212" y="191"/>
                </a:lnTo>
                <a:lnTo>
                  <a:pt x="212" y="178"/>
                </a:lnTo>
                <a:lnTo>
                  <a:pt x="250" y="180"/>
                </a:lnTo>
                <a:lnTo>
                  <a:pt x="254" y="190"/>
                </a:lnTo>
                <a:close/>
                <a:moveTo>
                  <a:pt x="275" y="145"/>
                </a:moveTo>
                <a:lnTo>
                  <a:pt x="280" y="155"/>
                </a:lnTo>
                <a:lnTo>
                  <a:pt x="254" y="190"/>
                </a:lnTo>
                <a:lnTo>
                  <a:pt x="244" y="183"/>
                </a:lnTo>
                <a:lnTo>
                  <a:pt x="270" y="147"/>
                </a:lnTo>
                <a:lnTo>
                  <a:pt x="275" y="145"/>
                </a:lnTo>
                <a:close/>
                <a:moveTo>
                  <a:pt x="361" y="153"/>
                </a:moveTo>
                <a:lnTo>
                  <a:pt x="361" y="153"/>
                </a:lnTo>
                <a:lnTo>
                  <a:pt x="275" y="157"/>
                </a:lnTo>
                <a:lnTo>
                  <a:pt x="275" y="145"/>
                </a:lnTo>
                <a:lnTo>
                  <a:pt x="360" y="140"/>
                </a:lnTo>
                <a:lnTo>
                  <a:pt x="361" y="153"/>
                </a:lnTo>
                <a:close/>
                <a:moveTo>
                  <a:pt x="459" y="126"/>
                </a:moveTo>
                <a:lnTo>
                  <a:pt x="460" y="139"/>
                </a:lnTo>
                <a:lnTo>
                  <a:pt x="361" y="153"/>
                </a:lnTo>
                <a:lnTo>
                  <a:pt x="359" y="140"/>
                </a:lnTo>
                <a:lnTo>
                  <a:pt x="458" y="126"/>
                </a:lnTo>
                <a:lnTo>
                  <a:pt x="459" y="126"/>
                </a:lnTo>
                <a:close/>
                <a:moveTo>
                  <a:pt x="516" y="122"/>
                </a:moveTo>
                <a:lnTo>
                  <a:pt x="516" y="135"/>
                </a:lnTo>
                <a:lnTo>
                  <a:pt x="459" y="139"/>
                </a:lnTo>
                <a:lnTo>
                  <a:pt x="459" y="126"/>
                </a:lnTo>
                <a:lnTo>
                  <a:pt x="515" y="122"/>
                </a:lnTo>
                <a:lnTo>
                  <a:pt x="516" y="122"/>
                </a:lnTo>
                <a:close/>
                <a:moveTo>
                  <a:pt x="669" y="133"/>
                </a:moveTo>
                <a:lnTo>
                  <a:pt x="664" y="144"/>
                </a:lnTo>
                <a:lnTo>
                  <a:pt x="515" y="135"/>
                </a:lnTo>
                <a:lnTo>
                  <a:pt x="516" y="122"/>
                </a:lnTo>
                <a:lnTo>
                  <a:pt x="665" y="131"/>
                </a:lnTo>
                <a:lnTo>
                  <a:pt x="669" y="133"/>
                </a:lnTo>
                <a:close/>
                <a:moveTo>
                  <a:pt x="692" y="160"/>
                </a:moveTo>
                <a:lnTo>
                  <a:pt x="682" y="163"/>
                </a:lnTo>
                <a:lnTo>
                  <a:pt x="660" y="142"/>
                </a:lnTo>
                <a:lnTo>
                  <a:pt x="669" y="133"/>
                </a:lnTo>
                <a:lnTo>
                  <a:pt x="691" y="153"/>
                </a:lnTo>
                <a:lnTo>
                  <a:pt x="692" y="160"/>
                </a:lnTo>
                <a:close/>
                <a:moveTo>
                  <a:pt x="648" y="250"/>
                </a:moveTo>
                <a:lnTo>
                  <a:pt x="648" y="245"/>
                </a:lnTo>
                <a:lnTo>
                  <a:pt x="681" y="156"/>
                </a:lnTo>
                <a:lnTo>
                  <a:pt x="692" y="160"/>
                </a:lnTo>
                <a:lnTo>
                  <a:pt x="659" y="249"/>
                </a:lnTo>
                <a:lnTo>
                  <a:pt x="648" y="250"/>
                </a:lnTo>
                <a:close/>
                <a:moveTo>
                  <a:pt x="676" y="299"/>
                </a:moveTo>
                <a:lnTo>
                  <a:pt x="667" y="296"/>
                </a:lnTo>
                <a:lnTo>
                  <a:pt x="648" y="250"/>
                </a:lnTo>
                <a:lnTo>
                  <a:pt x="659" y="245"/>
                </a:lnTo>
                <a:lnTo>
                  <a:pt x="679" y="291"/>
                </a:lnTo>
                <a:lnTo>
                  <a:pt x="676" y="299"/>
                </a:lnTo>
                <a:close/>
                <a:moveTo>
                  <a:pt x="766" y="244"/>
                </a:moveTo>
                <a:lnTo>
                  <a:pt x="767" y="256"/>
                </a:lnTo>
                <a:lnTo>
                  <a:pt x="676" y="299"/>
                </a:lnTo>
                <a:lnTo>
                  <a:pt x="670" y="287"/>
                </a:lnTo>
                <a:lnTo>
                  <a:pt x="762" y="244"/>
                </a:lnTo>
                <a:lnTo>
                  <a:pt x="766" y="244"/>
                </a:lnTo>
                <a:close/>
                <a:moveTo>
                  <a:pt x="813" y="260"/>
                </a:moveTo>
                <a:lnTo>
                  <a:pt x="805" y="267"/>
                </a:lnTo>
                <a:lnTo>
                  <a:pt x="763" y="256"/>
                </a:lnTo>
                <a:lnTo>
                  <a:pt x="766" y="244"/>
                </a:lnTo>
                <a:lnTo>
                  <a:pt x="808" y="254"/>
                </a:lnTo>
                <a:lnTo>
                  <a:pt x="813" y="260"/>
                </a:lnTo>
                <a:close/>
                <a:moveTo>
                  <a:pt x="819" y="333"/>
                </a:moveTo>
                <a:lnTo>
                  <a:pt x="807" y="334"/>
                </a:lnTo>
                <a:lnTo>
                  <a:pt x="800" y="261"/>
                </a:lnTo>
                <a:lnTo>
                  <a:pt x="813" y="260"/>
                </a:lnTo>
                <a:lnTo>
                  <a:pt x="819" y="333"/>
                </a:lnTo>
                <a:close/>
                <a:moveTo>
                  <a:pt x="808" y="379"/>
                </a:moveTo>
                <a:lnTo>
                  <a:pt x="808" y="377"/>
                </a:lnTo>
                <a:lnTo>
                  <a:pt x="807" y="334"/>
                </a:lnTo>
                <a:lnTo>
                  <a:pt x="819" y="333"/>
                </a:lnTo>
                <a:lnTo>
                  <a:pt x="821" y="377"/>
                </a:lnTo>
                <a:lnTo>
                  <a:pt x="808" y="379"/>
                </a:lnTo>
                <a:close/>
                <a:moveTo>
                  <a:pt x="818" y="412"/>
                </a:moveTo>
                <a:lnTo>
                  <a:pt x="818" y="410"/>
                </a:lnTo>
                <a:lnTo>
                  <a:pt x="808" y="379"/>
                </a:lnTo>
                <a:lnTo>
                  <a:pt x="820" y="375"/>
                </a:lnTo>
                <a:lnTo>
                  <a:pt x="830" y="407"/>
                </a:lnTo>
                <a:lnTo>
                  <a:pt x="818" y="412"/>
                </a:lnTo>
                <a:close/>
                <a:moveTo>
                  <a:pt x="836" y="438"/>
                </a:moveTo>
                <a:lnTo>
                  <a:pt x="831" y="434"/>
                </a:lnTo>
                <a:lnTo>
                  <a:pt x="818" y="412"/>
                </a:lnTo>
                <a:lnTo>
                  <a:pt x="830" y="406"/>
                </a:lnTo>
                <a:lnTo>
                  <a:pt x="842" y="428"/>
                </a:lnTo>
                <a:lnTo>
                  <a:pt x="836" y="438"/>
                </a:lnTo>
                <a:close/>
                <a:moveTo>
                  <a:pt x="885" y="430"/>
                </a:moveTo>
                <a:lnTo>
                  <a:pt x="881" y="442"/>
                </a:lnTo>
                <a:lnTo>
                  <a:pt x="836" y="438"/>
                </a:lnTo>
                <a:lnTo>
                  <a:pt x="837" y="425"/>
                </a:lnTo>
                <a:lnTo>
                  <a:pt x="882" y="429"/>
                </a:lnTo>
                <a:lnTo>
                  <a:pt x="885" y="430"/>
                </a:lnTo>
                <a:close/>
                <a:moveTo>
                  <a:pt x="918" y="455"/>
                </a:moveTo>
                <a:lnTo>
                  <a:pt x="908" y="461"/>
                </a:lnTo>
                <a:lnTo>
                  <a:pt x="878" y="441"/>
                </a:lnTo>
                <a:lnTo>
                  <a:pt x="885" y="430"/>
                </a:lnTo>
                <a:lnTo>
                  <a:pt x="915" y="451"/>
                </a:lnTo>
                <a:lnTo>
                  <a:pt x="918" y="455"/>
                </a:lnTo>
                <a:close/>
                <a:moveTo>
                  <a:pt x="922" y="475"/>
                </a:moveTo>
                <a:lnTo>
                  <a:pt x="910" y="477"/>
                </a:lnTo>
                <a:lnTo>
                  <a:pt x="905" y="458"/>
                </a:lnTo>
                <a:lnTo>
                  <a:pt x="918" y="455"/>
                </a:lnTo>
                <a:lnTo>
                  <a:pt x="922" y="474"/>
                </a:lnTo>
                <a:lnTo>
                  <a:pt x="922" y="475"/>
                </a:lnTo>
                <a:close/>
                <a:moveTo>
                  <a:pt x="910" y="523"/>
                </a:moveTo>
                <a:lnTo>
                  <a:pt x="909" y="519"/>
                </a:lnTo>
                <a:lnTo>
                  <a:pt x="910" y="475"/>
                </a:lnTo>
                <a:lnTo>
                  <a:pt x="922" y="475"/>
                </a:lnTo>
                <a:lnTo>
                  <a:pt x="922" y="519"/>
                </a:lnTo>
                <a:lnTo>
                  <a:pt x="910" y="523"/>
                </a:lnTo>
                <a:close/>
                <a:moveTo>
                  <a:pt x="940" y="566"/>
                </a:moveTo>
                <a:lnTo>
                  <a:pt x="939" y="565"/>
                </a:lnTo>
                <a:lnTo>
                  <a:pt x="910" y="523"/>
                </a:lnTo>
                <a:lnTo>
                  <a:pt x="921" y="515"/>
                </a:lnTo>
                <a:lnTo>
                  <a:pt x="949" y="558"/>
                </a:lnTo>
                <a:lnTo>
                  <a:pt x="940" y="566"/>
                </a:lnTo>
                <a:close/>
                <a:moveTo>
                  <a:pt x="987" y="594"/>
                </a:moveTo>
                <a:lnTo>
                  <a:pt x="976" y="599"/>
                </a:lnTo>
                <a:lnTo>
                  <a:pt x="940" y="566"/>
                </a:lnTo>
                <a:lnTo>
                  <a:pt x="948" y="556"/>
                </a:lnTo>
                <a:lnTo>
                  <a:pt x="985" y="590"/>
                </a:lnTo>
                <a:lnTo>
                  <a:pt x="987" y="594"/>
                </a:lnTo>
                <a:close/>
                <a:moveTo>
                  <a:pt x="978" y="632"/>
                </a:moveTo>
                <a:lnTo>
                  <a:pt x="977" y="632"/>
                </a:lnTo>
                <a:lnTo>
                  <a:pt x="974" y="595"/>
                </a:lnTo>
                <a:lnTo>
                  <a:pt x="987" y="594"/>
                </a:lnTo>
                <a:lnTo>
                  <a:pt x="990" y="631"/>
                </a:lnTo>
                <a:lnTo>
                  <a:pt x="978" y="632"/>
                </a:lnTo>
                <a:close/>
                <a:moveTo>
                  <a:pt x="983" y="654"/>
                </a:moveTo>
                <a:lnTo>
                  <a:pt x="982" y="652"/>
                </a:lnTo>
                <a:lnTo>
                  <a:pt x="978" y="632"/>
                </a:lnTo>
                <a:lnTo>
                  <a:pt x="990" y="630"/>
                </a:lnTo>
                <a:lnTo>
                  <a:pt x="995" y="649"/>
                </a:lnTo>
                <a:lnTo>
                  <a:pt x="983" y="654"/>
                </a:lnTo>
                <a:close/>
                <a:moveTo>
                  <a:pt x="995" y="670"/>
                </a:moveTo>
                <a:lnTo>
                  <a:pt x="991" y="667"/>
                </a:lnTo>
                <a:lnTo>
                  <a:pt x="983" y="654"/>
                </a:lnTo>
                <a:lnTo>
                  <a:pt x="994" y="647"/>
                </a:lnTo>
                <a:lnTo>
                  <a:pt x="1002" y="660"/>
                </a:lnTo>
                <a:lnTo>
                  <a:pt x="995" y="670"/>
                </a:lnTo>
                <a:close/>
                <a:moveTo>
                  <a:pt x="1033" y="672"/>
                </a:moveTo>
                <a:lnTo>
                  <a:pt x="1025" y="679"/>
                </a:lnTo>
                <a:lnTo>
                  <a:pt x="995" y="670"/>
                </a:lnTo>
                <a:lnTo>
                  <a:pt x="999" y="658"/>
                </a:lnTo>
                <a:lnTo>
                  <a:pt x="1029" y="667"/>
                </a:lnTo>
                <a:lnTo>
                  <a:pt x="1033" y="672"/>
                </a:lnTo>
                <a:close/>
                <a:moveTo>
                  <a:pt x="1030" y="696"/>
                </a:moveTo>
                <a:lnTo>
                  <a:pt x="1023" y="691"/>
                </a:lnTo>
                <a:lnTo>
                  <a:pt x="1020" y="674"/>
                </a:lnTo>
                <a:lnTo>
                  <a:pt x="1033" y="672"/>
                </a:lnTo>
                <a:lnTo>
                  <a:pt x="1035" y="689"/>
                </a:lnTo>
                <a:lnTo>
                  <a:pt x="1030" y="696"/>
                </a:lnTo>
                <a:close/>
                <a:moveTo>
                  <a:pt x="1011" y="688"/>
                </a:moveTo>
                <a:lnTo>
                  <a:pt x="1016" y="685"/>
                </a:lnTo>
                <a:lnTo>
                  <a:pt x="1028" y="684"/>
                </a:lnTo>
                <a:lnTo>
                  <a:pt x="1030" y="696"/>
                </a:lnTo>
                <a:lnTo>
                  <a:pt x="1017" y="698"/>
                </a:lnTo>
                <a:lnTo>
                  <a:pt x="1011" y="688"/>
                </a:lnTo>
                <a:close/>
                <a:moveTo>
                  <a:pt x="1001" y="722"/>
                </a:moveTo>
                <a:lnTo>
                  <a:pt x="997" y="712"/>
                </a:lnTo>
                <a:lnTo>
                  <a:pt x="1011" y="688"/>
                </a:lnTo>
                <a:lnTo>
                  <a:pt x="1022" y="695"/>
                </a:lnTo>
                <a:lnTo>
                  <a:pt x="1007" y="719"/>
                </a:lnTo>
                <a:lnTo>
                  <a:pt x="1001" y="722"/>
                </a:lnTo>
                <a:close/>
                <a:moveTo>
                  <a:pt x="983" y="717"/>
                </a:moveTo>
                <a:lnTo>
                  <a:pt x="989" y="706"/>
                </a:lnTo>
                <a:lnTo>
                  <a:pt x="1004" y="709"/>
                </a:lnTo>
                <a:lnTo>
                  <a:pt x="1001" y="722"/>
                </a:lnTo>
                <a:lnTo>
                  <a:pt x="986" y="718"/>
                </a:lnTo>
                <a:lnTo>
                  <a:pt x="983" y="717"/>
                </a:lnTo>
                <a:close/>
                <a:moveTo>
                  <a:pt x="979" y="699"/>
                </a:moveTo>
                <a:lnTo>
                  <a:pt x="984" y="700"/>
                </a:lnTo>
                <a:lnTo>
                  <a:pt x="992" y="707"/>
                </a:lnTo>
                <a:lnTo>
                  <a:pt x="983" y="717"/>
                </a:lnTo>
                <a:lnTo>
                  <a:pt x="975" y="710"/>
                </a:lnTo>
                <a:lnTo>
                  <a:pt x="979" y="699"/>
                </a:lnTo>
                <a:close/>
                <a:moveTo>
                  <a:pt x="958" y="704"/>
                </a:moveTo>
                <a:lnTo>
                  <a:pt x="963" y="700"/>
                </a:lnTo>
                <a:lnTo>
                  <a:pt x="979" y="699"/>
                </a:lnTo>
                <a:lnTo>
                  <a:pt x="980" y="711"/>
                </a:lnTo>
                <a:lnTo>
                  <a:pt x="964" y="713"/>
                </a:lnTo>
                <a:lnTo>
                  <a:pt x="958" y="704"/>
                </a:lnTo>
                <a:close/>
                <a:moveTo>
                  <a:pt x="951" y="751"/>
                </a:moveTo>
                <a:lnTo>
                  <a:pt x="943" y="743"/>
                </a:lnTo>
                <a:lnTo>
                  <a:pt x="958" y="704"/>
                </a:lnTo>
                <a:lnTo>
                  <a:pt x="970" y="708"/>
                </a:lnTo>
                <a:lnTo>
                  <a:pt x="955" y="747"/>
                </a:lnTo>
                <a:lnTo>
                  <a:pt x="951" y="751"/>
                </a:lnTo>
                <a:close/>
                <a:moveTo>
                  <a:pt x="911" y="763"/>
                </a:moveTo>
                <a:lnTo>
                  <a:pt x="910" y="750"/>
                </a:lnTo>
                <a:lnTo>
                  <a:pt x="947" y="739"/>
                </a:lnTo>
                <a:lnTo>
                  <a:pt x="951" y="751"/>
                </a:lnTo>
                <a:lnTo>
                  <a:pt x="913" y="762"/>
                </a:lnTo>
                <a:lnTo>
                  <a:pt x="911" y="763"/>
                </a:lnTo>
                <a:close/>
                <a:moveTo>
                  <a:pt x="888" y="763"/>
                </a:moveTo>
                <a:lnTo>
                  <a:pt x="890" y="750"/>
                </a:lnTo>
                <a:lnTo>
                  <a:pt x="911" y="750"/>
                </a:lnTo>
                <a:lnTo>
                  <a:pt x="911" y="763"/>
                </a:lnTo>
                <a:lnTo>
                  <a:pt x="890" y="763"/>
                </a:lnTo>
                <a:lnTo>
                  <a:pt x="888" y="763"/>
                </a:lnTo>
                <a:close/>
                <a:moveTo>
                  <a:pt x="863" y="755"/>
                </a:moveTo>
                <a:lnTo>
                  <a:pt x="870" y="745"/>
                </a:lnTo>
                <a:lnTo>
                  <a:pt x="891" y="750"/>
                </a:lnTo>
                <a:lnTo>
                  <a:pt x="888" y="763"/>
                </a:lnTo>
                <a:lnTo>
                  <a:pt x="867" y="758"/>
                </a:lnTo>
                <a:lnTo>
                  <a:pt x="863" y="755"/>
                </a:lnTo>
                <a:close/>
                <a:moveTo>
                  <a:pt x="854" y="715"/>
                </a:moveTo>
                <a:lnTo>
                  <a:pt x="856" y="717"/>
                </a:lnTo>
                <a:lnTo>
                  <a:pt x="874" y="749"/>
                </a:lnTo>
                <a:lnTo>
                  <a:pt x="863" y="755"/>
                </a:lnTo>
                <a:lnTo>
                  <a:pt x="845" y="724"/>
                </a:lnTo>
                <a:lnTo>
                  <a:pt x="854" y="715"/>
                </a:lnTo>
                <a:close/>
                <a:moveTo>
                  <a:pt x="816" y="707"/>
                </a:moveTo>
                <a:lnTo>
                  <a:pt x="824" y="698"/>
                </a:lnTo>
                <a:lnTo>
                  <a:pt x="854" y="715"/>
                </a:lnTo>
                <a:lnTo>
                  <a:pt x="847" y="726"/>
                </a:lnTo>
                <a:lnTo>
                  <a:pt x="818" y="709"/>
                </a:lnTo>
                <a:lnTo>
                  <a:pt x="816" y="707"/>
                </a:lnTo>
                <a:close/>
                <a:moveTo>
                  <a:pt x="797" y="679"/>
                </a:moveTo>
                <a:lnTo>
                  <a:pt x="808" y="674"/>
                </a:lnTo>
                <a:lnTo>
                  <a:pt x="826" y="700"/>
                </a:lnTo>
                <a:lnTo>
                  <a:pt x="816" y="707"/>
                </a:lnTo>
                <a:lnTo>
                  <a:pt x="798" y="681"/>
                </a:lnTo>
                <a:lnTo>
                  <a:pt x="797" y="679"/>
                </a:lnTo>
                <a:close/>
                <a:moveTo>
                  <a:pt x="790" y="620"/>
                </a:moveTo>
                <a:lnTo>
                  <a:pt x="791" y="621"/>
                </a:lnTo>
                <a:lnTo>
                  <a:pt x="809" y="675"/>
                </a:lnTo>
                <a:lnTo>
                  <a:pt x="797" y="679"/>
                </a:lnTo>
                <a:lnTo>
                  <a:pt x="779" y="625"/>
                </a:lnTo>
                <a:lnTo>
                  <a:pt x="790" y="620"/>
                </a:lnTo>
                <a:close/>
                <a:moveTo>
                  <a:pt x="759" y="590"/>
                </a:moveTo>
                <a:lnTo>
                  <a:pt x="771" y="586"/>
                </a:lnTo>
                <a:lnTo>
                  <a:pt x="790" y="620"/>
                </a:lnTo>
                <a:lnTo>
                  <a:pt x="779" y="626"/>
                </a:lnTo>
                <a:lnTo>
                  <a:pt x="760" y="592"/>
                </a:lnTo>
                <a:lnTo>
                  <a:pt x="759" y="590"/>
                </a:lnTo>
                <a:close/>
                <a:moveTo>
                  <a:pt x="754" y="553"/>
                </a:moveTo>
                <a:lnTo>
                  <a:pt x="766" y="554"/>
                </a:lnTo>
                <a:lnTo>
                  <a:pt x="772" y="588"/>
                </a:lnTo>
                <a:lnTo>
                  <a:pt x="759" y="590"/>
                </a:lnTo>
                <a:lnTo>
                  <a:pt x="754" y="556"/>
                </a:lnTo>
                <a:lnTo>
                  <a:pt x="754" y="553"/>
                </a:lnTo>
                <a:close/>
                <a:moveTo>
                  <a:pt x="781" y="524"/>
                </a:moveTo>
                <a:lnTo>
                  <a:pt x="781" y="528"/>
                </a:lnTo>
                <a:lnTo>
                  <a:pt x="766" y="558"/>
                </a:lnTo>
                <a:lnTo>
                  <a:pt x="754" y="553"/>
                </a:lnTo>
                <a:lnTo>
                  <a:pt x="769" y="522"/>
                </a:lnTo>
                <a:lnTo>
                  <a:pt x="781" y="524"/>
                </a:lnTo>
                <a:close/>
                <a:moveTo>
                  <a:pt x="776" y="488"/>
                </a:moveTo>
                <a:lnTo>
                  <a:pt x="777" y="490"/>
                </a:lnTo>
                <a:lnTo>
                  <a:pt x="781" y="524"/>
                </a:lnTo>
                <a:lnTo>
                  <a:pt x="769" y="526"/>
                </a:lnTo>
                <a:lnTo>
                  <a:pt x="764" y="492"/>
                </a:lnTo>
                <a:lnTo>
                  <a:pt x="776" y="488"/>
                </a:lnTo>
                <a:close/>
                <a:moveTo>
                  <a:pt x="759" y="463"/>
                </a:moveTo>
                <a:lnTo>
                  <a:pt x="762" y="466"/>
                </a:lnTo>
                <a:lnTo>
                  <a:pt x="776" y="488"/>
                </a:lnTo>
                <a:lnTo>
                  <a:pt x="765" y="495"/>
                </a:lnTo>
                <a:lnTo>
                  <a:pt x="751" y="473"/>
                </a:lnTo>
                <a:lnTo>
                  <a:pt x="759" y="463"/>
                </a:lnTo>
                <a:close/>
                <a:moveTo>
                  <a:pt x="718" y="450"/>
                </a:moveTo>
                <a:lnTo>
                  <a:pt x="726" y="448"/>
                </a:lnTo>
                <a:lnTo>
                  <a:pt x="759" y="463"/>
                </a:lnTo>
                <a:lnTo>
                  <a:pt x="754" y="475"/>
                </a:lnTo>
                <a:lnTo>
                  <a:pt x="720" y="460"/>
                </a:lnTo>
                <a:lnTo>
                  <a:pt x="718" y="450"/>
                </a:lnTo>
                <a:close/>
                <a:moveTo>
                  <a:pt x="700" y="474"/>
                </a:moveTo>
                <a:lnTo>
                  <a:pt x="701" y="468"/>
                </a:lnTo>
                <a:lnTo>
                  <a:pt x="718" y="450"/>
                </a:lnTo>
                <a:lnTo>
                  <a:pt x="728" y="458"/>
                </a:lnTo>
                <a:lnTo>
                  <a:pt x="711" y="476"/>
                </a:lnTo>
                <a:lnTo>
                  <a:pt x="700" y="474"/>
                </a:lnTo>
                <a:close/>
                <a:moveTo>
                  <a:pt x="727" y="525"/>
                </a:moveTo>
                <a:lnTo>
                  <a:pt x="715" y="525"/>
                </a:lnTo>
                <a:lnTo>
                  <a:pt x="700" y="474"/>
                </a:lnTo>
                <a:lnTo>
                  <a:pt x="712" y="470"/>
                </a:lnTo>
                <a:lnTo>
                  <a:pt x="727" y="521"/>
                </a:lnTo>
                <a:lnTo>
                  <a:pt x="727" y="525"/>
                </a:lnTo>
                <a:close/>
                <a:moveTo>
                  <a:pt x="711" y="579"/>
                </a:moveTo>
                <a:lnTo>
                  <a:pt x="700" y="573"/>
                </a:lnTo>
                <a:lnTo>
                  <a:pt x="715" y="521"/>
                </a:lnTo>
                <a:lnTo>
                  <a:pt x="727" y="525"/>
                </a:lnTo>
                <a:lnTo>
                  <a:pt x="712" y="577"/>
                </a:lnTo>
                <a:lnTo>
                  <a:pt x="711" y="579"/>
                </a:lnTo>
                <a:close/>
                <a:moveTo>
                  <a:pt x="664" y="633"/>
                </a:moveTo>
                <a:lnTo>
                  <a:pt x="657" y="623"/>
                </a:lnTo>
                <a:lnTo>
                  <a:pt x="701" y="571"/>
                </a:lnTo>
                <a:lnTo>
                  <a:pt x="711" y="579"/>
                </a:lnTo>
                <a:lnTo>
                  <a:pt x="667" y="632"/>
                </a:lnTo>
                <a:lnTo>
                  <a:pt x="664" y="633"/>
                </a:lnTo>
                <a:close/>
                <a:moveTo>
                  <a:pt x="623" y="644"/>
                </a:moveTo>
                <a:lnTo>
                  <a:pt x="624" y="632"/>
                </a:lnTo>
                <a:lnTo>
                  <a:pt x="660" y="621"/>
                </a:lnTo>
                <a:lnTo>
                  <a:pt x="664" y="633"/>
                </a:lnTo>
                <a:lnTo>
                  <a:pt x="628" y="645"/>
                </a:lnTo>
                <a:lnTo>
                  <a:pt x="623" y="644"/>
                </a:lnTo>
                <a:close/>
                <a:moveTo>
                  <a:pt x="571" y="618"/>
                </a:moveTo>
                <a:lnTo>
                  <a:pt x="578" y="608"/>
                </a:lnTo>
                <a:lnTo>
                  <a:pt x="629" y="633"/>
                </a:lnTo>
                <a:lnTo>
                  <a:pt x="623" y="644"/>
                </a:lnTo>
                <a:lnTo>
                  <a:pt x="573" y="619"/>
                </a:lnTo>
                <a:lnTo>
                  <a:pt x="571" y="618"/>
                </a:lnTo>
                <a:close/>
                <a:moveTo>
                  <a:pt x="548" y="577"/>
                </a:moveTo>
                <a:lnTo>
                  <a:pt x="549" y="578"/>
                </a:lnTo>
                <a:lnTo>
                  <a:pt x="580" y="609"/>
                </a:lnTo>
                <a:lnTo>
                  <a:pt x="571" y="618"/>
                </a:lnTo>
                <a:lnTo>
                  <a:pt x="540" y="587"/>
                </a:lnTo>
                <a:lnTo>
                  <a:pt x="548" y="577"/>
                </a:lnTo>
                <a:close/>
                <a:moveTo>
                  <a:pt x="504" y="554"/>
                </a:moveTo>
                <a:lnTo>
                  <a:pt x="505" y="554"/>
                </a:lnTo>
                <a:lnTo>
                  <a:pt x="548" y="577"/>
                </a:lnTo>
                <a:lnTo>
                  <a:pt x="542" y="588"/>
                </a:lnTo>
                <a:lnTo>
                  <a:pt x="499" y="565"/>
                </a:lnTo>
                <a:lnTo>
                  <a:pt x="504" y="554"/>
                </a:lnTo>
                <a:close/>
                <a:moveTo>
                  <a:pt x="450" y="543"/>
                </a:moveTo>
                <a:lnTo>
                  <a:pt x="457" y="532"/>
                </a:lnTo>
                <a:lnTo>
                  <a:pt x="504" y="554"/>
                </a:lnTo>
                <a:lnTo>
                  <a:pt x="499" y="565"/>
                </a:lnTo>
                <a:lnTo>
                  <a:pt x="451" y="544"/>
                </a:lnTo>
                <a:lnTo>
                  <a:pt x="450" y="543"/>
                </a:lnTo>
                <a:close/>
                <a:moveTo>
                  <a:pt x="398" y="500"/>
                </a:moveTo>
                <a:lnTo>
                  <a:pt x="408" y="493"/>
                </a:lnTo>
                <a:lnTo>
                  <a:pt x="458" y="533"/>
                </a:lnTo>
                <a:lnTo>
                  <a:pt x="450" y="543"/>
                </a:lnTo>
                <a:lnTo>
                  <a:pt x="400" y="502"/>
                </a:lnTo>
                <a:lnTo>
                  <a:pt x="398" y="500"/>
                </a:lnTo>
                <a:close/>
                <a:moveTo>
                  <a:pt x="378" y="458"/>
                </a:moveTo>
                <a:lnTo>
                  <a:pt x="390" y="456"/>
                </a:lnTo>
                <a:lnTo>
                  <a:pt x="410" y="495"/>
                </a:lnTo>
                <a:lnTo>
                  <a:pt x="398" y="500"/>
                </a:lnTo>
                <a:lnTo>
                  <a:pt x="378" y="462"/>
                </a:lnTo>
                <a:lnTo>
                  <a:pt x="378" y="458"/>
                </a:lnTo>
                <a:close/>
                <a:moveTo>
                  <a:pt x="395" y="385"/>
                </a:moveTo>
                <a:lnTo>
                  <a:pt x="397" y="391"/>
                </a:lnTo>
                <a:lnTo>
                  <a:pt x="390" y="460"/>
                </a:lnTo>
                <a:lnTo>
                  <a:pt x="378" y="458"/>
                </a:lnTo>
                <a:lnTo>
                  <a:pt x="385" y="389"/>
                </a:lnTo>
                <a:lnTo>
                  <a:pt x="395" y="385"/>
                </a:lnTo>
                <a:close/>
                <a:moveTo>
                  <a:pt x="357" y="350"/>
                </a:moveTo>
                <a:lnTo>
                  <a:pt x="358" y="352"/>
                </a:lnTo>
                <a:lnTo>
                  <a:pt x="395" y="385"/>
                </a:lnTo>
                <a:lnTo>
                  <a:pt x="387" y="394"/>
                </a:lnTo>
                <a:lnTo>
                  <a:pt x="350" y="361"/>
                </a:lnTo>
                <a:lnTo>
                  <a:pt x="357" y="350"/>
                </a:lnTo>
                <a:close/>
                <a:moveTo>
                  <a:pt x="303" y="329"/>
                </a:moveTo>
                <a:lnTo>
                  <a:pt x="308" y="329"/>
                </a:lnTo>
                <a:lnTo>
                  <a:pt x="357" y="350"/>
                </a:lnTo>
                <a:lnTo>
                  <a:pt x="352" y="362"/>
                </a:lnTo>
                <a:lnTo>
                  <a:pt x="303" y="341"/>
                </a:lnTo>
                <a:lnTo>
                  <a:pt x="303" y="329"/>
                </a:lnTo>
                <a:close/>
                <a:moveTo>
                  <a:pt x="242" y="353"/>
                </a:moveTo>
                <a:lnTo>
                  <a:pt x="244" y="352"/>
                </a:lnTo>
                <a:lnTo>
                  <a:pt x="303" y="329"/>
                </a:lnTo>
                <a:lnTo>
                  <a:pt x="308" y="341"/>
                </a:lnTo>
                <a:lnTo>
                  <a:pt x="248" y="364"/>
                </a:lnTo>
                <a:lnTo>
                  <a:pt x="242" y="353"/>
                </a:lnTo>
                <a:close/>
                <a:moveTo>
                  <a:pt x="212" y="389"/>
                </a:moveTo>
                <a:lnTo>
                  <a:pt x="211" y="378"/>
                </a:lnTo>
                <a:lnTo>
                  <a:pt x="242" y="353"/>
                </a:lnTo>
                <a:lnTo>
                  <a:pt x="250" y="363"/>
                </a:lnTo>
                <a:lnTo>
                  <a:pt x="218" y="388"/>
                </a:lnTo>
                <a:lnTo>
                  <a:pt x="212" y="389"/>
                </a:lnTo>
                <a:close/>
              </a:path>
            </a:pathLst>
          </a:custGeom>
          <a:solidFill>
            <a:srgbClr val="FF6600"/>
          </a:solidFill>
          <a:ln w="9525">
            <a:noFill/>
            <a:round/>
            <a:headEnd/>
            <a:tailEnd/>
          </a:ln>
        </p:spPr>
        <p:txBody>
          <a:bodyPr/>
          <a:lstStyle/>
          <a:p>
            <a:endParaRPr lang="en-US"/>
          </a:p>
        </p:txBody>
      </p:sp>
      <p:graphicFrame>
        <p:nvGraphicFramePr>
          <p:cNvPr id="27819" name="Group 171"/>
          <p:cNvGraphicFramePr>
            <a:graphicFrameLocks noGrp="1"/>
          </p:cNvGraphicFramePr>
          <p:nvPr>
            <p:extLst>
              <p:ext uri="{D42A27DB-BD31-4B8C-83A1-F6EECF244321}">
                <p14:modId xmlns:p14="http://schemas.microsoft.com/office/powerpoint/2010/main" val="3087128271"/>
              </p:ext>
            </p:extLst>
          </p:nvPr>
        </p:nvGraphicFramePr>
        <p:xfrm>
          <a:off x="4643438" y="3284538"/>
          <a:ext cx="4103687" cy="2423797"/>
        </p:xfrm>
        <a:graphic>
          <a:graphicData uri="http://schemas.openxmlformats.org/drawingml/2006/table">
            <a:tbl>
              <a:tblPr/>
              <a:tblGrid>
                <a:gridCol w="6477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792163">
                  <a:extLst>
                    <a:ext uri="{9D8B030D-6E8A-4147-A177-3AD203B41FA5}">
                      <a16:colId xmlns:a16="http://schemas.microsoft.com/office/drawing/2014/main" val="20004"/>
                    </a:ext>
                  </a:extLst>
                </a:gridCol>
                <a:gridCol w="719137">
                  <a:extLst>
                    <a:ext uri="{9D8B030D-6E8A-4147-A177-3AD203B41FA5}">
                      <a16:colId xmlns:a16="http://schemas.microsoft.com/office/drawing/2014/main" val="20005"/>
                    </a:ext>
                  </a:extLst>
                </a:gridCol>
              </a:tblGrid>
              <a:tr h="439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Author and Date</a:t>
                      </a:r>
                      <a:endParaRPr kumimoji="0" lang="en-US" sz="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Soviet,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1962</a:t>
                      </a:r>
                      <a:endParaRPr kumimoji="0" lang="en-US" sz="800" b="0" i="0" u="none" strike="noStrike" cap="none" normalizeH="0" baseline="0" dirty="0">
                        <a:ln>
                          <a:noFill/>
                        </a:ln>
                        <a:solidFill>
                          <a:schemeClr val="tx1"/>
                        </a:solidFill>
                        <a:effectLst/>
                        <a:latin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charset="0"/>
                        <a:cs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Snowden, 2007</a:t>
                      </a:r>
                      <a:endParaRPr kumimoji="0" lang="en-US" sz="800" b="0" i="0" u="none" strike="noStrike" cap="none" normalizeH="0" baseline="0">
                        <a:ln>
                          <a:noFill/>
                        </a:ln>
                        <a:solidFill>
                          <a:schemeClr val="tx1"/>
                        </a:solidFill>
                        <a:effectLst/>
                        <a:latin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IMC Invest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Phil Jones,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Nov 2008</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Micromine Consulting</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Oct 2009</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ja-JP" sz="800" b="1" i="0" u="none" strike="noStrike" cap="none" normalizeH="0" baseline="0" dirty="0">
                          <a:ln>
                            <a:noFill/>
                          </a:ln>
                          <a:solidFill>
                            <a:schemeClr val="tx1"/>
                          </a:solidFill>
                          <a:effectLst/>
                          <a:latin typeface="Arial" charset="0"/>
                          <a:cs typeface="Arial" charset="0"/>
                        </a:rPr>
                        <a:t>Saint Barbara / Phil Jo</a:t>
                      </a:r>
                      <a:r>
                        <a:rPr kumimoji="0" lang="en-US" altLang="ja-JP" sz="800" b="1" i="0" u="none" strike="noStrike" cap="none" normalizeH="0" baseline="0" dirty="0">
                          <a:ln>
                            <a:noFill/>
                          </a:ln>
                          <a:solidFill>
                            <a:schemeClr val="tx1"/>
                          </a:solidFill>
                          <a:effectLst/>
                          <a:latin typeface="Arial" charset="0"/>
                          <a:cs typeface="Arial" charset="0"/>
                        </a:rPr>
                        <a:t>n</a:t>
                      </a:r>
                      <a:r>
                        <a:rPr kumimoji="0" lang="ru-RU" altLang="ja-JP" sz="800" b="1" i="0" u="none" strike="noStrike" cap="none" normalizeH="0" baseline="0" dirty="0">
                          <a:ln>
                            <a:noFill/>
                          </a:ln>
                          <a:solidFill>
                            <a:schemeClr val="tx1"/>
                          </a:solidFill>
                          <a:effectLst/>
                          <a:latin typeface="Arial" charset="0"/>
                          <a:cs typeface="Arial" charset="0"/>
                        </a:rPr>
                        <a:t>es</a:t>
                      </a:r>
                      <a:r>
                        <a:rPr kumimoji="0" lang="en-US" altLang="ja-JP" sz="800" b="1" i="0" u="none" strike="noStrike" cap="none" normalizeH="0" baseline="0" dirty="0">
                          <a:ln>
                            <a:noFill/>
                          </a:ln>
                          <a:solidFill>
                            <a:schemeClr val="tx1"/>
                          </a:solidFill>
                          <a:effectLst/>
                          <a:latin typeface="Arial" charset="0"/>
                          <a:ea typeface="ＭＳ Ｐゴシック" pitchFamily="16" charset="-128"/>
                          <a:cs typeface="Arial" charset="0"/>
                        </a:rPr>
                        <a:t>,</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2012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81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Resources category</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P1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Indicate/  Inferred</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Measured/ Indicated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Measured/ Indicated</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Measured</a:t>
                      </a:r>
                      <a:r>
                        <a:rPr kumimoji="0" lang="en-US" sz="800" b="0" i="0" u="none" strike="noStrike" cap="none" normalizeH="0" baseline="0">
                          <a:ln>
                            <a:noFill/>
                          </a:ln>
                          <a:solidFill>
                            <a:schemeClr val="tx1"/>
                          </a:solidFill>
                          <a:effectLst/>
                          <a:latin typeface="Arial" charset="0"/>
                          <a:cs typeface="Arial" charset="0"/>
                        </a:rPr>
                        <a:t>/ Indic/Inferred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Resources, t</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165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776</a:t>
                      </a:r>
                      <a:endParaRPr kumimoji="0" lang="en-US" sz="800" b="1"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1306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1775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e-DE" sz="800" b="1" i="0" u="none" strike="noStrike" cap="none" normalizeH="0" baseline="0" dirty="0">
                          <a:ln>
                            <a:noFill/>
                          </a:ln>
                          <a:solidFill>
                            <a:schemeClr val="tx1"/>
                          </a:solidFill>
                          <a:effectLst/>
                          <a:latin typeface="Arial" charset="0"/>
                          <a:cs typeface="Arial" charset="0"/>
                        </a:rPr>
                        <a:t>5 543 000 lb </a:t>
                      </a:r>
                    </a:p>
                    <a:p>
                      <a:pPr marL="0" marR="0" lvl="0" indent="0" algn="ctr" defTabSz="914400" rtl="0" eaLnBrk="1" fontAlgn="ctr" latinLnBrk="0" hangingPunct="1">
                        <a:lnSpc>
                          <a:spcPct val="100000"/>
                        </a:lnSpc>
                        <a:spcBef>
                          <a:spcPct val="0"/>
                        </a:spcBef>
                        <a:spcAft>
                          <a:spcPct val="0"/>
                        </a:spcAft>
                        <a:buClrTx/>
                        <a:buSzTx/>
                        <a:buFontTx/>
                        <a:buNone/>
                        <a:tabLst/>
                      </a:pPr>
                      <a:r>
                        <a:rPr kumimoji="0" lang="de-DE" sz="800" b="1" i="0" u="none" strike="noStrike" cap="none" normalizeH="0" baseline="0" dirty="0">
                          <a:ln>
                            <a:noFill/>
                          </a:ln>
                          <a:solidFill>
                            <a:schemeClr val="tx1"/>
                          </a:solidFill>
                          <a:effectLst/>
                          <a:latin typeface="Arial" charset="0"/>
                          <a:cs typeface="Arial" charset="0"/>
                        </a:rPr>
                        <a:t>(2 514 t)</a:t>
                      </a:r>
                      <a:endParaRPr kumimoji="0" lang="en-US" sz="800" b="1" i="0" u="none" strike="noStrike" cap="none" normalizeH="0" baseline="0" dirty="0">
                        <a:ln>
                          <a:noFill/>
                        </a:ln>
                        <a:solidFill>
                          <a:schemeClr val="tx1"/>
                        </a:solidFill>
                        <a:effectLst/>
                        <a:latin typeface="Arial"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952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Average grade,  ppm</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440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chemeClr val="tx1"/>
                          </a:solidFill>
                          <a:effectLst/>
                          <a:latin typeface="Arial" charset="0"/>
                          <a:cs typeface="Arial" charset="0"/>
                        </a:rPr>
                        <a:t>42</a:t>
                      </a:r>
                      <a:r>
                        <a:rPr kumimoji="0" lang="en-US" sz="800" b="0" i="0" u="none" strike="noStrike" cap="none" normalizeH="0" baseline="0">
                          <a:ln>
                            <a:noFill/>
                          </a:ln>
                          <a:solidFill>
                            <a:schemeClr val="tx1"/>
                          </a:solidFill>
                          <a:effectLst/>
                          <a:latin typeface="Arial" charset="0"/>
                          <a:cs typeface="Arial" charset="0"/>
                        </a:rPr>
                        <a:t>0</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380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340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tabLst/>
                      </a:pPr>
                      <a:r>
                        <a:rPr kumimoji="0" lang="ru-RU" sz="800" b="0" i="0" u="none" strike="noStrike" cap="none" normalizeH="0" baseline="0" dirty="0">
                          <a:ln>
                            <a:noFill/>
                          </a:ln>
                          <a:solidFill>
                            <a:schemeClr val="tx1"/>
                          </a:solidFill>
                          <a:effectLst/>
                          <a:latin typeface="Arial" charset="0"/>
                          <a:cs typeface="Arial" charset="0"/>
                        </a:rPr>
                        <a:t>320 peat</a:t>
                      </a:r>
                      <a:r>
                        <a:rPr kumimoji="0" lang="en-US" sz="800" b="0" i="0" u="none" strike="noStrike" cap="none" normalizeH="0" baseline="0" dirty="0">
                          <a:ln>
                            <a:noFill/>
                          </a:ln>
                          <a:solidFill>
                            <a:schemeClr val="tx1"/>
                          </a:solidFill>
                          <a:effectLst/>
                          <a:latin typeface="Arial" charset="0"/>
                          <a:cs typeface="Arial" charset="0"/>
                        </a:rPr>
                        <a:t> </a:t>
                      </a:r>
                      <a:r>
                        <a:rPr kumimoji="0" lang="ru-RU" altLang="ja-JP" sz="800" b="0" i="0" u="none" strike="noStrike" cap="none" normalizeH="0" baseline="0" dirty="0">
                          <a:ln>
                            <a:noFill/>
                          </a:ln>
                          <a:solidFill>
                            <a:schemeClr val="tx1"/>
                          </a:solidFill>
                          <a:effectLst/>
                          <a:latin typeface="Arial" charset="0"/>
                          <a:cs typeface="Arial" charset="0"/>
                        </a:rPr>
                        <a:t>67 silt</a:t>
                      </a:r>
                      <a:r>
                        <a:rPr kumimoji="0" lang="ru-RU" altLang="ja-JP" sz="2800" b="0" i="0" u="none" strike="noStrike" cap="none" normalizeH="0" baseline="0" dirty="0">
                          <a:ln>
                            <a:noFill/>
                          </a:ln>
                          <a:solidFill>
                            <a:schemeClr val="tx1"/>
                          </a:solidFill>
                          <a:effectLst/>
                          <a:latin typeface="Arial" charset="0"/>
                        </a:rPr>
                        <a:t> </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354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Samples </a:t>
                      </a:r>
                      <a:r>
                        <a:rPr kumimoji="0" lang="en-US" sz="800" b="1" i="0" u="none" strike="noStrike" cap="none" normalizeH="0" baseline="0" dirty="0">
                          <a:ln>
                            <a:noFill/>
                          </a:ln>
                          <a:solidFill>
                            <a:schemeClr val="tx1"/>
                          </a:solidFill>
                          <a:effectLst/>
                          <a:latin typeface="Arial" charset="0"/>
                        </a:rPr>
                        <a:t>Quantity</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112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798</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2135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4356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4935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39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cs typeface="Arial" charset="0"/>
                        </a:rPr>
                        <a:t>Calculation Methodic</a:t>
                      </a:r>
                      <a:endParaRPr kumimoji="0" lang="en-US" sz="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Geological Section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IDW</a:t>
                      </a:r>
                      <a:r>
                        <a:rPr kumimoji="0" lang="en-US" sz="800" b="0" i="0" u="none" strike="noStrike" cap="none" normalizeH="0" baseline="30000">
                          <a:ln>
                            <a:noFill/>
                          </a:ln>
                          <a:solidFill>
                            <a:schemeClr val="tx1"/>
                          </a:solidFill>
                          <a:effectLst/>
                          <a:latin typeface="Arial" charset="0"/>
                          <a:cs typeface="Arial" charset="0"/>
                        </a:rPr>
                        <a:t>2</a:t>
                      </a:r>
                      <a:endParaRPr kumimoji="0" lang="en-US" sz="800" b="0" i="0" u="none" strike="noStrike" cap="none" normalizeH="0" baseline="30000">
                        <a:ln>
                          <a:noFill/>
                        </a:ln>
                        <a:solidFill>
                          <a:schemeClr val="tx1"/>
                        </a:solidFill>
                        <a:effectLst/>
                        <a:latin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IDW</a:t>
                      </a:r>
                      <a:r>
                        <a:rPr kumimoji="0" lang="en-US" sz="800" b="0" i="0" u="none" strike="noStrike" cap="none" normalizeH="0" baseline="30000">
                          <a:ln>
                            <a:noFill/>
                          </a:ln>
                          <a:solidFill>
                            <a:schemeClr val="tx1"/>
                          </a:solidFill>
                          <a:effectLst/>
                          <a:latin typeface="Arial" charset="0"/>
                          <a:cs typeface="Arial"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Ordinary Kriging, IDW</a:t>
                      </a:r>
                      <a:r>
                        <a:rPr kumimoji="0" lang="en-US" sz="800" b="0" i="0" u="none" strike="noStrike" cap="none" normalizeH="0" baseline="30000">
                          <a:ln>
                            <a:noFill/>
                          </a:ln>
                          <a:solidFill>
                            <a:schemeClr val="tx1"/>
                          </a:solidFill>
                          <a:effectLst/>
                          <a:latin typeface="Arial" charset="0"/>
                          <a:cs typeface="Arial" charset="0"/>
                        </a:rPr>
                        <a:t>2</a:t>
                      </a:r>
                      <a:r>
                        <a:rPr kumimoji="0" lang="en-US" sz="800" b="0" i="0" u="none" strike="noStrike" cap="none" normalizeH="0" baseline="0">
                          <a:ln>
                            <a:noFill/>
                          </a:ln>
                          <a:solidFill>
                            <a:schemeClr val="tx1"/>
                          </a:solidFill>
                          <a:effectLst/>
                          <a:latin typeface="Arial" charset="0"/>
                          <a:cs typeface="Arial" charset="0"/>
                        </a:rPr>
                        <a:t>, IDW</a:t>
                      </a:r>
                      <a:r>
                        <a:rPr kumimoji="0" lang="en-US" sz="800" b="0" i="0" u="none" strike="noStrike" cap="none" normalizeH="0" baseline="30000">
                          <a:ln>
                            <a:noFill/>
                          </a:ln>
                          <a:solidFill>
                            <a:schemeClr val="tx1"/>
                          </a:solidFill>
                          <a:effectLst/>
                          <a:latin typeface="Arial" charset="0"/>
                          <a:cs typeface="Arial" charset="0"/>
                        </a:rPr>
                        <a:t>3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Ordinary Kriging, IDW</a:t>
                      </a:r>
                      <a:r>
                        <a:rPr kumimoji="0" lang="en-US" sz="800" b="0" i="0" u="none" strike="noStrike" cap="none" normalizeH="0" baseline="30000" dirty="0">
                          <a:ln>
                            <a:noFill/>
                          </a:ln>
                          <a:solidFill>
                            <a:schemeClr val="tx1"/>
                          </a:solidFill>
                          <a:effectLst/>
                          <a:latin typeface="Arial" charset="0"/>
                          <a:cs typeface="Arial" charset="0"/>
                        </a:rPr>
                        <a:t>2</a:t>
                      </a:r>
                      <a:r>
                        <a:rPr kumimoji="0" lang="en-US" sz="800" b="0" i="0" u="none" strike="noStrike" cap="none" normalizeH="0" baseline="0" dirty="0">
                          <a:ln>
                            <a:noFill/>
                          </a:ln>
                          <a:solidFill>
                            <a:schemeClr val="tx1"/>
                          </a:solidFill>
                          <a:effectLst/>
                          <a:latin typeface="Arial" charset="0"/>
                          <a:cs typeface="Arial" charset="0"/>
                        </a:rPr>
                        <a:t>, IDW</a:t>
                      </a:r>
                      <a:r>
                        <a:rPr kumimoji="0" lang="en-US" sz="800" b="0" i="0" u="none" strike="noStrike" cap="none" normalizeH="0" baseline="30000" dirty="0">
                          <a:ln>
                            <a:noFill/>
                          </a:ln>
                          <a:solidFill>
                            <a:schemeClr val="tx1"/>
                          </a:solidFill>
                          <a:effectLst/>
                          <a:latin typeface="Arial" charset="0"/>
                          <a:cs typeface="Arial" charset="0"/>
                        </a:rPr>
                        <a:t>3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
        <p:nvSpPr>
          <p:cNvPr id="61799" name="AutoShape 1383"/>
          <p:cNvSpPr>
            <a:spLocks noChangeAspect="1" noChangeArrowheads="1"/>
          </p:cNvSpPr>
          <p:nvPr/>
        </p:nvSpPr>
        <p:spPr bwMode="auto">
          <a:xfrm>
            <a:off x="539750" y="4076700"/>
            <a:ext cx="2303463" cy="406400"/>
          </a:xfrm>
          <a:prstGeom prst="wedgeRectCallout">
            <a:avLst>
              <a:gd name="adj1" fmla="val -8718"/>
              <a:gd name="adj2" fmla="val -221093"/>
            </a:avLst>
          </a:prstGeom>
          <a:solidFill>
            <a:srgbClr val="FFFFFF"/>
          </a:solidFill>
          <a:ln w="9525">
            <a:solidFill>
              <a:schemeClr val="tx1"/>
            </a:solidFill>
            <a:miter lim="800000"/>
            <a:headEnd/>
            <a:tailEnd/>
          </a:ln>
        </p:spPr>
        <p:txBody>
          <a:bodyPr>
            <a:spAutoFit/>
          </a:bodyPr>
          <a:lstStyle/>
          <a:p>
            <a:pPr algn="ctr"/>
            <a:r>
              <a:rPr lang="ru-RU" b="0" dirty="0"/>
              <a:t>Зеленая линия  подсчет</a:t>
            </a:r>
            <a:endParaRPr lang="en-US" b="0" dirty="0"/>
          </a:p>
          <a:p>
            <a:pPr algn="ctr"/>
            <a:r>
              <a:rPr lang="en-US" b="0" dirty="0"/>
              <a:t>Snowden, 2007</a:t>
            </a:r>
          </a:p>
        </p:txBody>
      </p:sp>
      <p:sp>
        <p:nvSpPr>
          <p:cNvPr id="27713"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B9098D7E-B24E-424D-B4F0-5D25D884AA27}" type="slidenum">
              <a:rPr lang="en-US" sz="1200" b="0">
                <a:solidFill>
                  <a:schemeClr val="bg1"/>
                </a:solidFill>
              </a:rPr>
              <a:pPr algn="ctr"/>
              <a:t>6</a:t>
            </a:fld>
            <a:endParaRPr lang="en-US" sz="1200" b="0">
              <a:solidFill>
                <a:schemeClr val="bg1"/>
              </a:solidFill>
            </a:endParaRPr>
          </a:p>
        </p:txBody>
      </p:sp>
      <p:sp>
        <p:nvSpPr>
          <p:cNvPr id="27714" name="Freeform 78"/>
          <p:cNvSpPr>
            <a:spLocks noEditPoints="1"/>
          </p:cNvSpPr>
          <p:nvPr/>
        </p:nvSpPr>
        <p:spPr bwMode="auto">
          <a:xfrm>
            <a:off x="971550" y="2941638"/>
            <a:ext cx="2392363" cy="1109662"/>
          </a:xfrm>
          <a:custGeom>
            <a:avLst/>
            <a:gdLst>
              <a:gd name="T0" fmla="*/ 2147483647 w 1507"/>
              <a:gd name="T1" fmla="*/ 2147483647 h 699"/>
              <a:gd name="T2" fmla="*/ 2147483647 w 1507"/>
              <a:gd name="T3" fmla="*/ 2147483647 h 699"/>
              <a:gd name="T4" fmla="*/ 2147483647 w 1507"/>
              <a:gd name="T5" fmla="*/ 2147483647 h 699"/>
              <a:gd name="T6" fmla="*/ 2147483647 w 1507"/>
              <a:gd name="T7" fmla="*/ 2147483647 h 699"/>
              <a:gd name="T8" fmla="*/ 2147483647 w 1507"/>
              <a:gd name="T9" fmla="*/ 2147483647 h 699"/>
              <a:gd name="T10" fmla="*/ 2147483647 w 1507"/>
              <a:gd name="T11" fmla="*/ 2147483647 h 699"/>
              <a:gd name="T12" fmla="*/ 2147483647 w 1507"/>
              <a:gd name="T13" fmla="*/ 2147483647 h 699"/>
              <a:gd name="T14" fmla="*/ 2147483647 w 1507"/>
              <a:gd name="T15" fmla="*/ 2147483647 h 699"/>
              <a:gd name="T16" fmla="*/ 2147483647 w 1507"/>
              <a:gd name="T17" fmla="*/ 2147483647 h 699"/>
              <a:gd name="T18" fmla="*/ 2147483647 w 1507"/>
              <a:gd name="T19" fmla="*/ 2147483647 h 699"/>
              <a:gd name="T20" fmla="*/ 2147483647 w 1507"/>
              <a:gd name="T21" fmla="*/ 2147483647 h 699"/>
              <a:gd name="T22" fmla="*/ 2147483647 w 1507"/>
              <a:gd name="T23" fmla="*/ 2147483647 h 699"/>
              <a:gd name="T24" fmla="*/ 2147483647 w 1507"/>
              <a:gd name="T25" fmla="*/ 2147483647 h 699"/>
              <a:gd name="T26" fmla="*/ 2147483647 w 1507"/>
              <a:gd name="T27" fmla="*/ 2147483647 h 699"/>
              <a:gd name="T28" fmla="*/ 2147483647 w 1507"/>
              <a:gd name="T29" fmla="*/ 2147483647 h 699"/>
              <a:gd name="T30" fmla="*/ 2147483647 w 1507"/>
              <a:gd name="T31" fmla="*/ 2147483647 h 699"/>
              <a:gd name="T32" fmla="*/ 2147483647 w 1507"/>
              <a:gd name="T33" fmla="*/ 2147483647 h 699"/>
              <a:gd name="T34" fmla="*/ 2147483647 w 1507"/>
              <a:gd name="T35" fmla="*/ 2147483647 h 699"/>
              <a:gd name="T36" fmla="*/ 2147483647 w 1507"/>
              <a:gd name="T37" fmla="*/ 2147483647 h 699"/>
              <a:gd name="T38" fmla="*/ 2147483647 w 1507"/>
              <a:gd name="T39" fmla="*/ 2147483647 h 699"/>
              <a:gd name="T40" fmla="*/ 2147483647 w 1507"/>
              <a:gd name="T41" fmla="*/ 2147483647 h 699"/>
              <a:gd name="T42" fmla="*/ 2147483647 w 1507"/>
              <a:gd name="T43" fmla="*/ 2147483647 h 699"/>
              <a:gd name="T44" fmla="*/ 2147483647 w 1507"/>
              <a:gd name="T45" fmla="*/ 2147483647 h 699"/>
              <a:gd name="T46" fmla="*/ 2147483647 w 1507"/>
              <a:gd name="T47" fmla="*/ 2147483647 h 699"/>
              <a:gd name="T48" fmla="*/ 2147483647 w 1507"/>
              <a:gd name="T49" fmla="*/ 2147483647 h 699"/>
              <a:gd name="T50" fmla="*/ 2147483647 w 1507"/>
              <a:gd name="T51" fmla="*/ 2147483647 h 699"/>
              <a:gd name="T52" fmla="*/ 2147483647 w 1507"/>
              <a:gd name="T53" fmla="*/ 2147483647 h 699"/>
              <a:gd name="T54" fmla="*/ 2147483647 w 1507"/>
              <a:gd name="T55" fmla="*/ 2147483647 h 699"/>
              <a:gd name="T56" fmla="*/ 2147483647 w 1507"/>
              <a:gd name="T57" fmla="*/ 2147483647 h 699"/>
              <a:gd name="T58" fmla="*/ 2147483647 w 1507"/>
              <a:gd name="T59" fmla="*/ 2147483647 h 699"/>
              <a:gd name="T60" fmla="*/ 2147483647 w 1507"/>
              <a:gd name="T61" fmla="*/ 2147483647 h 699"/>
              <a:gd name="T62" fmla="*/ 2147483647 w 1507"/>
              <a:gd name="T63" fmla="*/ 2147483647 h 699"/>
              <a:gd name="T64" fmla="*/ 2147483647 w 1507"/>
              <a:gd name="T65" fmla="*/ 2147483647 h 699"/>
              <a:gd name="T66" fmla="*/ 2147483647 w 1507"/>
              <a:gd name="T67" fmla="*/ 2147483647 h 699"/>
              <a:gd name="T68" fmla="*/ 2147483647 w 1507"/>
              <a:gd name="T69" fmla="*/ 2147483647 h 699"/>
              <a:gd name="T70" fmla="*/ 2147483647 w 1507"/>
              <a:gd name="T71" fmla="*/ 2147483647 h 699"/>
              <a:gd name="T72" fmla="*/ 2147483647 w 1507"/>
              <a:gd name="T73" fmla="*/ 2147483647 h 699"/>
              <a:gd name="T74" fmla="*/ 2147483647 w 1507"/>
              <a:gd name="T75" fmla="*/ 2147483647 h 699"/>
              <a:gd name="T76" fmla="*/ 2147483647 w 1507"/>
              <a:gd name="T77" fmla="*/ 2147483647 h 699"/>
              <a:gd name="T78" fmla="*/ 2147483647 w 1507"/>
              <a:gd name="T79" fmla="*/ 2147483647 h 699"/>
              <a:gd name="T80" fmla="*/ 2147483647 w 1507"/>
              <a:gd name="T81" fmla="*/ 2147483647 h 699"/>
              <a:gd name="T82" fmla="*/ 2147483647 w 1507"/>
              <a:gd name="T83" fmla="*/ 2147483647 h 699"/>
              <a:gd name="T84" fmla="*/ 2147483647 w 1507"/>
              <a:gd name="T85" fmla="*/ 2147483647 h 699"/>
              <a:gd name="T86" fmla="*/ 2147483647 w 1507"/>
              <a:gd name="T87" fmla="*/ 2147483647 h 699"/>
              <a:gd name="T88" fmla="*/ 2147483647 w 1507"/>
              <a:gd name="T89" fmla="*/ 2147483647 h 699"/>
              <a:gd name="T90" fmla="*/ 2147483647 w 1507"/>
              <a:gd name="T91" fmla="*/ 2147483647 h 699"/>
              <a:gd name="T92" fmla="*/ 2147483647 w 1507"/>
              <a:gd name="T93" fmla="*/ 2147483647 h 699"/>
              <a:gd name="T94" fmla="*/ 2147483647 w 1507"/>
              <a:gd name="T95" fmla="*/ 2147483647 h 699"/>
              <a:gd name="T96" fmla="*/ 2147483647 w 1507"/>
              <a:gd name="T97" fmla="*/ 2147483647 h 699"/>
              <a:gd name="T98" fmla="*/ 2147483647 w 1507"/>
              <a:gd name="T99" fmla="*/ 2147483647 h 699"/>
              <a:gd name="T100" fmla="*/ 2147483647 w 1507"/>
              <a:gd name="T101" fmla="*/ 2147483647 h 699"/>
              <a:gd name="T102" fmla="*/ 2147483647 w 1507"/>
              <a:gd name="T103" fmla="*/ 2147483647 h 699"/>
              <a:gd name="T104" fmla="*/ 2147483647 w 1507"/>
              <a:gd name="T105" fmla="*/ 2147483647 h 699"/>
              <a:gd name="T106" fmla="*/ 2147483647 w 1507"/>
              <a:gd name="T107" fmla="*/ 2147483647 h 699"/>
              <a:gd name="T108" fmla="*/ 2147483647 w 1507"/>
              <a:gd name="T109" fmla="*/ 2147483647 h 699"/>
              <a:gd name="T110" fmla="*/ 2147483647 w 1507"/>
              <a:gd name="T111" fmla="*/ 2147483647 h 699"/>
              <a:gd name="T112" fmla="*/ 2147483647 w 1507"/>
              <a:gd name="T113" fmla="*/ 2147483647 h 699"/>
              <a:gd name="T114" fmla="*/ 2147483647 w 1507"/>
              <a:gd name="T115" fmla="*/ 2147483647 h 699"/>
              <a:gd name="T116" fmla="*/ 2147483647 w 1507"/>
              <a:gd name="T117" fmla="*/ 2147483647 h 699"/>
              <a:gd name="T118" fmla="*/ 2147483647 w 1507"/>
              <a:gd name="T119" fmla="*/ 2147483647 h 699"/>
              <a:gd name="T120" fmla="*/ 2147483647 w 1507"/>
              <a:gd name="T121" fmla="*/ 2147483647 h 699"/>
              <a:gd name="T122" fmla="*/ 0 w 1507"/>
              <a:gd name="T123" fmla="*/ 2147483647 h 6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7"/>
              <a:gd name="T187" fmla="*/ 0 h 699"/>
              <a:gd name="T188" fmla="*/ 1507 w 1507"/>
              <a:gd name="T189" fmla="*/ 699 h 6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7" h="699">
                <a:moveTo>
                  <a:pt x="145" y="0"/>
                </a:moveTo>
                <a:lnTo>
                  <a:pt x="144" y="13"/>
                </a:lnTo>
                <a:lnTo>
                  <a:pt x="20" y="22"/>
                </a:lnTo>
                <a:lnTo>
                  <a:pt x="19" y="9"/>
                </a:lnTo>
                <a:lnTo>
                  <a:pt x="143" y="0"/>
                </a:lnTo>
                <a:lnTo>
                  <a:pt x="145" y="0"/>
                </a:lnTo>
                <a:close/>
                <a:moveTo>
                  <a:pt x="297" y="48"/>
                </a:moveTo>
                <a:lnTo>
                  <a:pt x="294" y="48"/>
                </a:lnTo>
                <a:lnTo>
                  <a:pt x="142" y="13"/>
                </a:lnTo>
                <a:lnTo>
                  <a:pt x="145" y="0"/>
                </a:lnTo>
                <a:lnTo>
                  <a:pt x="297" y="35"/>
                </a:lnTo>
                <a:lnTo>
                  <a:pt x="297" y="48"/>
                </a:lnTo>
                <a:close/>
                <a:moveTo>
                  <a:pt x="451" y="7"/>
                </a:moveTo>
                <a:lnTo>
                  <a:pt x="446" y="14"/>
                </a:lnTo>
                <a:lnTo>
                  <a:pt x="297" y="48"/>
                </a:lnTo>
                <a:lnTo>
                  <a:pt x="294" y="35"/>
                </a:lnTo>
                <a:lnTo>
                  <a:pt x="444" y="2"/>
                </a:lnTo>
                <a:lnTo>
                  <a:pt x="451" y="7"/>
                </a:lnTo>
                <a:close/>
                <a:moveTo>
                  <a:pt x="464" y="109"/>
                </a:moveTo>
                <a:lnTo>
                  <a:pt x="459" y="104"/>
                </a:lnTo>
                <a:lnTo>
                  <a:pt x="439" y="9"/>
                </a:lnTo>
                <a:lnTo>
                  <a:pt x="451" y="7"/>
                </a:lnTo>
                <a:lnTo>
                  <a:pt x="472" y="101"/>
                </a:lnTo>
                <a:lnTo>
                  <a:pt x="464" y="109"/>
                </a:lnTo>
                <a:close/>
                <a:moveTo>
                  <a:pt x="524" y="109"/>
                </a:moveTo>
                <a:lnTo>
                  <a:pt x="520" y="121"/>
                </a:lnTo>
                <a:lnTo>
                  <a:pt x="464" y="109"/>
                </a:lnTo>
                <a:lnTo>
                  <a:pt x="467" y="96"/>
                </a:lnTo>
                <a:lnTo>
                  <a:pt x="523" y="109"/>
                </a:lnTo>
                <a:lnTo>
                  <a:pt x="524" y="109"/>
                </a:lnTo>
                <a:close/>
                <a:moveTo>
                  <a:pt x="552" y="133"/>
                </a:moveTo>
                <a:lnTo>
                  <a:pt x="550" y="133"/>
                </a:lnTo>
                <a:lnTo>
                  <a:pt x="519" y="121"/>
                </a:lnTo>
                <a:lnTo>
                  <a:pt x="524" y="109"/>
                </a:lnTo>
                <a:lnTo>
                  <a:pt x="555" y="121"/>
                </a:lnTo>
                <a:lnTo>
                  <a:pt x="552" y="133"/>
                </a:lnTo>
                <a:close/>
                <a:moveTo>
                  <a:pt x="625" y="139"/>
                </a:moveTo>
                <a:lnTo>
                  <a:pt x="624" y="139"/>
                </a:lnTo>
                <a:lnTo>
                  <a:pt x="552" y="133"/>
                </a:lnTo>
                <a:lnTo>
                  <a:pt x="553" y="121"/>
                </a:lnTo>
                <a:lnTo>
                  <a:pt x="625" y="127"/>
                </a:lnTo>
                <a:lnTo>
                  <a:pt x="625" y="139"/>
                </a:lnTo>
                <a:close/>
                <a:moveTo>
                  <a:pt x="663" y="136"/>
                </a:moveTo>
                <a:lnTo>
                  <a:pt x="659" y="137"/>
                </a:lnTo>
                <a:lnTo>
                  <a:pt x="625" y="139"/>
                </a:lnTo>
                <a:lnTo>
                  <a:pt x="624" y="127"/>
                </a:lnTo>
                <a:lnTo>
                  <a:pt x="658" y="125"/>
                </a:lnTo>
                <a:lnTo>
                  <a:pt x="663" y="136"/>
                </a:lnTo>
                <a:close/>
                <a:moveTo>
                  <a:pt x="681" y="102"/>
                </a:moveTo>
                <a:lnTo>
                  <a:pt x="689" y="112"/>
                </a:lnTo>
                <a:lnTo>
                  <a:pt x="663" y="136"/>
                </a:lnTo>
                <a:lnTo>
                  <a:pt x="654" y="126"/>
                </a:lnTo>
                <a:lnTo>
                  <a:pt x="680" y="103"/>
                </a:lnTo>
                <a:lnTo>
                  <a:pt x="681" y="102"/>
                </a:lnTo>
                <a:close/>
                <a:moveTo>
                  <a:pt x="714" y="77"/>
                </a:moveTo>
                <a:lnTo>
                  <a:pt x="719" y="88"/>
                </a:lnTo>
                <a:lnTo>
                  <a:pt x="689" y="112"/>
                </a:lnTo>
                <a:lnTo>
                  <a:pt x="681" y="102"/>
                </a:lnTo>
                <a:lnTo>
                  <a:pt x="711" y="78"/>
                </a:lnTo>
                <a:lnTo>
                  <a:pt x="714" y="77"/>
                </a:lnTo>
                <a:close/>
                <a:moveTo>
                  <a:pt x="759" y="74"/>
                </a:moveTo>
                <a:lnTo>
                  <a:pt x="757" y="86"/>
                </a:lnTo>
                <a:lnTo>
                  <a:pt x="715" y="90"/>
                </a:lnTo>
                <a:lnTo>
                  <a:pt x="714" y="77"/>
                </a:lnTo>
                <a:lnTo>
                  <a:pt x="756" y="74"/>
                </a:lnTo>
                <a:lnTo>
                  <a:pt x="759" y="74"/>
                </a:lnTo>
                <a:close/>
                <a:moveTo>
                  <a:pt x="789" y="87"/>
                </a:moveTo>
                <a:lnTo>
                  <a:pt x="782" y="97"/>
                </a:lnTo>
                <a:lnTo>
                  <a:pt x="754" y="86"/>
                </a:lnTo>
                <a:lnTo>
                  <a:pt x="759" y="74"/>
                </a:lnTo>
                <a:lnTo>
                  <a:pt x="786" y="85"/>
                </a:lnTo>
                <a:lnTo>
                  <a:pt x="789" y="87"/>
                </a:lnTo>
                <a:close/>
                <a:moveTo>
                  <a:pt x="798" y="116"/>
                </a:moveTo>
                <a:lnTo>
                  <a:pt x="798" y="116"/>
                </a:lnTo>
                <a:lnTo>
                  <a:pt x="779" y="95"/>
                </a:lnTo>
                <a:lnTo>
                  <a:pt x="789" y="87"/>
                </a:lnTo>
                <a:lnTo>
                  <a:pt x="807" y="107"/>
                </a:lnTo>
                <a:lnTo>
                  <a:pt x="798" y="116"/>
                </a:lnTo>
                <a:close/>
                <a:moveTo>
                  <a:pt x="811" y="128"/>
                </a:moveTo>
                <a:lnTo>
                  <a:pt x="809" y="126"/>
                </a:lnTo>
                <a:lnTo>
                  <a:pt x="798" y="116"/>
                </a:lnTo>
                <a:lnTo>
                  <a:pt x="807" y="107"/>
                </a:lnTo>
                <a:lnTo>
                  <a:pt x="818" y="117"/>
                </a:lnTo>
                <a:lnTo>
                  <a:pt x="811" y="128"/>
                </a:lnTo>
                <a:close/>
                <a:moveTo>
                  <a:pt x="835" y="126"/>
                </a:moveTo>
                <a:lnTo>
                  <a:pt x="827" y="132"/>
                </a:lnTo>
                <a:lnTo>
                  <a:pt x="811" y="128"/>
                </a:lnTo>
                <a:lnTo>
                  <a:pt x="815" y="115"/>
                </a:lnTo>
                <a:lnTo>
                  <a:pt x="831" y="120"/>
                </a:lnTo>
                <a:lnTo>
                  <a:pt x="835" y="126"/>
                </a:lnTo>
                <a:close/>
                <a:moveTo>
                  <a:pt x="821" y="168"/>
                </a:moveTo>
                <a:lnTo>
                  <a:pt x="820" y="165"/>
                </a:lnTo>
                <a:lnTo>
                  <a:pt x="823" y="126"/>
                </a:lnTo>
                <a:lnTo>
                  <a:pt x="835" y="126"/>
                </a:lnTo>
                <a:lnTo>
                  <a:pt x="833" y="166"/>
                </a:lnTo>
                <a:lnTo>
                  <a:pt x="821" y="168"/>
                </a:lnTo>
                <a:close/>
                <a:moveTo>
                  <a:pt x="845" y="216"/>
                </a:moveTo>
                <a:lnTo>
                  <a:pt x="843" y="214"/>
                </a:lnTo>
                <a:lnTo>
                  <a:pt x="821" y="168"/>
                </a:lnTo>
                <a:lnTo>
                  <a:pt x="832" y="162"/>
                </a:lnTo>
                <a:lnTo>
                  <a:pt x="855" y="208"/>
                </a:lnTo>
                <a:lnTo>
                  <a:pt x="845" y="216"/>
                </a:lnTo>
                <a:close/>
                <a:moveTo>
                  <a:pt x="872" y="238"/>
                </a:moveTo>
                <a:lnTo>
                  <a:pt x="870" y="237"/>
                </a:lnTo>
                <a:lnTo>
                  <a:pt x="845" y="216"/>
                </a:lnTo>
                <a:lnTo>
                  <a:pt x="853" y="206"/>
                </a:lnTo>
                <a:lnTo>
                  <a:pt x="878" y="227"/>
                </a:lnTo>
                <a:lnTo>
                  <a:pt x="872" y="238"/>
                </a:lnTo>
                <a:close/>
                <a:moveTo>
                  <a:pt x="916" y="251"/>
                </a:moveTo>
                <a:lnTo>
                  <a:pt x="915" y="251"/>
                </a:lnTo>
                <a:lnTo>
                  <a:pt x="872" y="238"/>
                </a:lnTo>
                <a:lnTo>
                  <a:pt x="876" y="226"/>
                </a:lnTo>
                <a:lnTo>
                  <a:pt x="919" y="239"/>
                </a:lnTo>
                <a:lnTo>
                  <a:pt x="916" y="251"/>
                </a:lnTo>
                <a:close/>
                <a:moveTo>
                  <a:pt x="973" y="248"/>
                </a:moveTo>
                <a:lnTo>
                  <a:pt x="970" y="261"/>
                </a:lnTo>
                <a:lnTo>
                  <a:pt x="916" y="251"/>
                </a:lnTo>
                <a:lnTo>
                  <a:pt x="918" y="238"/>
                </a:lnTo>
                <a:lnTo>
                  <a:pt x="972" y="248"/>
                </a:lnTo>
                <a:lnTo>
                  <a:pt x="973" y="248"/>
                </a:lnTo>
                <a:close/>
                <a:moveTo>
                  <a:pt x="1054" y="274"/>
                </a:moveTo>
                <a:lnTo>
                  <a:pt x="1049" y="286"/>
                </a:lnTo>
                <a:lnTo>
                  <a:pt x="969" y="261"/>
                </a:lnTo>
                <a:lnTo>
                  <a:pt x="973" y="248"/>
                </a:lnTo>
                <a:lnTo>
                  <a:pt x="1053" y="274"/>
                </a:lnTo>
                <a:lnTo>
                  <a:pt x="1054" y="274"/>
                </a:lnTo>
                <a:close/>
                <a:moveTo>
                  <a:pt x="1105" y="300"/>
                </a:moveTo>
                <a:lnTo>
                  <a:pt x="1099" y="311"/>
                </a:lnTo>
                <a:lnTo>
                  <a:pt x="1048" y="286"/>
                </a:lnTo>
                <a:lnTo>
                  <a:pt x="1054" y="274"/>
                </a:lnTo>
                <a:lnTo>
                  <a:pt x="1104" y="299"/>
                </a:lnTo>
                <a:lnTo>
                  <a:pt x="1105" y="300"/>
                </a:lnTo>
                <a:close/>
                <a:moveTo>
                  <a:pt x="1157" y="338"/>
                </a:moveTo>
                <a:lnTo>
                  <a:pt x="1148" y="348"/>
                </a:lnTo>
                <a:lnTo>
                  <a:pt x="1098" y="310"/>
                </a:lnTo>
                <a:lnTo>
                  <a:pt x="1105" y="300"/>
                </a:lnTo>
                <a:lnTo>
                  <a:pt x="1156" y="338"/>
                </a:lnTo>
                <a:lnTo>
                  <a:pt x="1157" y="338"/>
                </a:lnTo>
                <a:close/>
                <a:moveTo>
                  <a:pt x="1210" y="401"/>
                </a:moveTo>
                <a:lnTo>
                  <a:pt x="1200" y="409"/>
                </a:lnTo>
                <a:lnTo>
                  <a:pt x="1147" y="347"/>
                </a:lnTo>
                <a:lnTo>
                  <a:pt x="1157" y="338"/>
                </a:lnTo>
                <a:lnTo>
                  <a:pt x="1210" y="401"/>
                </a:lnTo>
                <a:close/>
                <a:moveTo>
                  <a:pt x="1251" y="469"/>
                </a:moveTo>
                <a:lnTo>
                  <a:pt x="1249" y="467"/>
                </a:lnTo>
                <a:lnTo>
                  <a:pt x="1200" y="409"/>
                </a:lnTo>
                <a:lnTo>
                  <a:pt x="1210" y="401"/>
                </a:lnTo>
                <a:lnTo>
                  <a:pt x="1259" y="459"/>
                </a:lnTo>
                <a:lnTo>
                  <a:pt x="1251" y="469"/>
                </a:lnTo>
                <a:close/>
                <a:moveTo>
                  <a:pt x="1316" y="506"/>
                </a:moveTo>
                <a:lnTo>
                  <a:pt x="1314" y="505"/>
                </a:lnTo>
                <a:lnTo>
                  <a:pt x="1251" y="469"/>
                </a:lnTo>
                <a:lnTo>
                  <a:pt x="1257" y="458"/>
                </a:lnTo>
                <a:lnTo>
                  <a:pt x="1321" y="495"/>
                </a:lnTo>
                <a:lnTo>
                  <a:pt x="1316" y="506"/>
                </a:lnTo>
                <a:close/>
                <a:moveTo>
                  <a:pt x="1347" y="502"/>
                </a:moveTo>
                <a:lnTo>
                  <a:pt x="1341" y="513"/>
                </a:lnTo>
                <a:lnTo>
                  <a:pt x="1316" y="506"/>
                </a:lnTo>
                <a:lnTo>
                  <a:pt x="1319" y="494"/>
                </a:lnTo>
                <a:lnTo>
                  <a:pt x="1345" y="501"/>
                </a:lnTo>
                <a:lnTo>
                  <a:pt x="1347" y="502"/>
                </a:lnTo>
                <a:close/>
                <a:moveTo>
                  <a:pt x="1373" y="523"/>
                </a:moveTo>
                <a:lnTo>
                  <a:pt x="1365" y="533"/>
                </a:lnTo>
                <a:lnTo>
                  <a:pt x="1339" y="512"/>
                </a:lnTo>
                <a:lnTo>
                  <a:pt x="1347" y="502"/>
                </a:lnTo>
                <a:lnTo>
                  <a:pt x="1373" y="523"/>
                </a:lnTo>
                <a:close/>
                <a:moveTo>
                  <a:pt x="1392" y="555"/>
                </a:moveTo>
                <a:lnTo>
                  <a:pt x="1388" y="554"/>
                </a:lnTo>
                <a:lnTo>
                  <a:pt x="1365" y="532"/>
                </a:lnTo>
                <a:lnTo>
                  <a:pt x="1373" y="523"/>
                </a:lnTo>
                <a:lnTo>
                  <a:pt x="1397" y="544"/>
                </a:lnTo>
                <a:lnTo>
                  <a:pt x="1392" y="555"/>
                </a:lnTo>
                <a:close/>
                <a:moveTo>
                  <a:pt x="1460" y="559"/>
                </a:moveTo>
                <a:lnTo>
                  <a:pt x="1456" y="560"/>
                </a:lnTo>
                <a:lnTo>
                  <a:pt x="1392" y="555"/>
                </a:lnTo>
                <a:lnTo>
                  <a:pt x="1393" y="542"/>
                </a:lnTo>
                <a:lnTo>
                  <a:pt x="1457" y="548"/>
                </a:lnTo>
                <a:lnTo>
                  <a:pt x="1460" y="559"/>
                </a:lnTo>
                <a:close/>
                <a:moveTo>
                  <a:pt x="1480" y="530"/>
                </a:moveTo>
                <a:lnTo>
                  <a:pt x="1485" y="541"/>
                </a:lnTo>
                <a:lnTo>
                  <a:pt x="1460" y="559"/>
                </a:lnTo>
                <a:lnTo>
                  <a:pt x="1453" y="549"/>
                </a:lnTo>
                <a:lnTo>
                  <a:pt x="1478" y="531"/>
                </a:lnTo>
                <a:lnTo>
                  <a:pt x="1480" y="530"/>
                </a:lnTo>
                <a:close/>
                <a:moveTo>
                  <a:pt x="1502" y="531"/>
                </a:moveTo>
                <a:lnTo>
                  <a:pt x="1498" y="539"/>
                </a:lnTo>
                <a:lnTo>
                  <a:pt x="1483" y="542"/>
                </a:lnTo>
                <a:lnTo>
                  <a:pt x="1480" y="530"/>
                </a:lnTo>
                <a:lnTo>
                  <a:pt x="1495" y="527"/>
                </a:lnTo>
                <a:lnTo>
                  <a:pt x="1502" y="531"/>
                </a:lnTo>
                <a:close/>
                <a:moveTo>
                  <a:pt x="1507" y="546"/>
                </a:moveTo>
                <a:lnTo>
                  <a:pt x="1495" y="546"/>
                </a:lnTo>
                <a:lnTo>
                  <a:pt x="1491" y="536"/>
                </a:lnTo>
                <a:lnTo>
                  <a:pt x="1502" y="531"/>
                </a:lnTo>
                <a:lnTo>
                  <a:pt x="1507" y="541"/>
                </a:lnTo>
                <a:lnTo>
                  <a:pt x="1507" y="546"/>
                </a:lnTo>
                <a:close/>
                <a:moveTo>
                  <a:pt x="1486" y="563"/>
                </a:moveTo>
                <a:lnTo>
                  <a:pt x="1487" y="561"/>
                </a:lnTo>
                <a:lnTo>
                  <a:pt x="1495" y="541"/>
                </a:lnTo>
                <a:lnTo>
                  <a:pt x="1507" y="546"/>
                </a:lnTo>
                <a:lnTo>
                  <a:pt x="1498" y="566"/>
                </a:lnTo>
                <a:lnTo>
                  <a:pt x="1486" y="563"/>
                </a:lnTo>
                <a:close/>
                <a:moveTo>
                  <a:pt x="1494" y="604"/>
                </a:moveTo>
                <a:lnTo>
                  <a:pt x="1483" y="599"/>
                </a:lnTo>
                <a:lnTo>
                  <a:pt x="1486" y="563"/>
                </a:lnTo>
                <a:lnTo>
                  <a:pt x="1499" y="564"/>
                </a:lnTo>
                <a:lnTo>
                  <a:pt x="1496" y="600"/>
                </a:lnTo>
                <a:lnTo>
                  <a:pt x="1494" y="604"/>
                </a:lnTo>
                <a:close/>
                <a:moveTo>
                  <a:pt x="1475" y="621"/>
                </a:moveTo>
                <a:lnTo>
                  <a:pt x="1468" y="611"/>
                </a:lnTo>
                <a:lnTo>
                  <a:pt x="1485" y="595"/>
                </a:lnTo>
                <a:lnTo>
                  <a:pt x="1494" y="604"/>
                </a:lnTo>
                <a:lnTo>
                  <a:pt x="1477" y="620"/>
                </a:lnTo>
                <a:lnTo>
                  <a:pt x="1475" y="621"/>
                </a:lnTo>
                <a:close/>
                <a:moveTo>
                  <a:pt x="1444" y="636"/>
                </a:moveTo>
                <a:lnTo>
                  <a:pt x="1443" y="624"/>
                </a:lnTo>
                <a:lnTo>
                  <a:pt x="1469" y="610"/>
                </a:lnTo>
                <a:lnTo>
                  <a:pt x="1475" y="621"/>
                </a:lnTo>
                <a:lnTo>
                  <a:pt x="1449" y="635"/>
                </a:lnTo>
                <a:lnTo>
                  <a:pt x="1444" y="636"/>
                </a:lnTo>
                <a:close/>
                <a:moveTo>
                  <a:pt x="1416" y="610"/>
                </a:moveTo>
                <a:lnTo>
                  <a:pt x="1417" y="611"/>
                </a:lnTo>
                <a:lnTo>
                  <a:pt x="1449" y="624"/>
                </a:lnTo>
                <a:lnTo>
                  <a:pt x="1444" y="636"/>
                </a:lnTo>
                <a:lnTo>
                  <a:pt x="1413" y="623"/>
                </a:lnTo>
                <a:lnTo>
                  <a:pt x="1416" y="610"/>
                </a:lnTo>
                <a:close/>
                <a:moveTo>
                  <a:pt x="1357" y="603"/>
                </a:moveTo>
                <a:lnTo>
                  <a:pt x="1360" y="603"/>
                </a:lnTo>
                <a:lnTo>
                  <a:pt x="1416" y="610"/>
                </a:lnTo>
                <a:lnTo>
                  <a:pt x="1414" y="623"/>
                </a:lnTo>
                <a:lnTo>
                  <a:pt x="1358" y="615"/>
                </a:lnTo>
                <a:lnTo>
                  <a:pt x="1357" y="603"/>
                </a:lnTo>
                <a:close/>
                <a:moveTo>
                  <a:pt x="1300" y="618"/>
                </a:moveTo>
                <a:lnTo>
                  <a:pt x="1300" y="618"/>
                </a:lnTo>
                <a:lnTo>
                  <a:pt x="1357" y="603"/>
                </a:lnTo>
                <a:lnTo>
                  <a:pt x="1360" y="615"/>
                </a:lnTo>
                <a:lnTo>
                  <a:pt x="1304" y="630"/>
                </a:lnTo>
                <a:lnTo>
                  <a:pt x="1300" y="618"/>
                </a:lnTo>
                <a:close/>
                <a:moveTo>
                  <a:pt x="1261" y="632"/>
                </a:moveTo>
                <a:lnTo>
                  <a:pt x="1263" y="631"/>
                </a:lnTo>
                <a:lnTo>
                  <a:pt x="1300" y="618"/>
                </a:lnTo>
                <a:lnTo>
                  <a:pt x="1304" y="630"/>
                </a:lnTo>
                <a:lnTo>
                  <a:pt x="1267" y="643"/>
                </a:lnTo>
                <a:lnTo>
                  <a:pt x="1261" y="632"/>
                </a:lnTo>
                <a:close/>
                <a:moveTo>
                  <a:pt x="1242" y="662"/>
                </a:moveTo>
                <a:lnTo>
                  <a:pt x="1237" y="651"/>
                </a:lnTo>
                <a:lnTo>
                  <a:pt x="1261" y="632"/>
                </a:lnTo>
                <a:lnTo>
                  <a:pt x="1269" y="642"/>
                </a:lnTo>
                <a:lnTo>
                  <a:pt x="1244" y="661"/>
                </a:lnTo>
                <a:lnTo>
                  <a:pt x="1242" y="662"/>
                </a:lnTo>
                <a:close/>
                <a:moveTo>
                  <a:pt x="1222" y="669"/>
                </a:moveTo>
                <a:lnTo>
                  <a:pt x="1218" y="657"/>
                </a:lnTo>
                <a:lnTo>
                  <a:pt x="1238" y="650"/>
                </a:lnTo>
                <a:lnTo>
                  <a:pt x="1242" y="662"/>
                </a:lnTo>
                <a:lnTo>
                  <a:pt x="1222" y="669"/>
                </a:lnTo>
                <a:close/>
                <a:moveTo>
                  <a:pt x="1186" y="666"/>
                </a:moveTo>
                <a:lnTo>
                  <a:pt x="1187" y="666"/>
                </a:lnTo>
                <a:lnTo>
                  <a:pt x="1218" y="657"/>
                </a:lnTo>
                <a:lnTo>
                  <a:pt x="1222" y="669"/>
                </a:lnTo>
                <a:lnTo>
                  <a:pt x="1190" y="678"/>
                </a:lnTo>
                <a:lnTo>
                  <a:pt x="1186" y="666"/>
                </a:lnTo>
                <a:close/>
                <a:moveTo>
                  <a:pt x="1142" y="699"/>
                </a:moveTo>
                <a:lnTo>
                  <a:pt x="1140" y="687"/>
                </a:lnTo>
                <a:lnTo>
                  <a:pt x="1186" y="666"/>
                </a:lnTo>
                <a:lnTo>
                  <a:pt x="1191" y="678"/>
                </a:lnTo>
                <a:lnTo>
                  <a:pt x="1145" y="699"/>
                </a:lnTo>
                <a:lnTo>
                  <a:pt x="1142" y="699"/>
                </a:lnTo>
                <a:close/>
                <a:moveTo>
                  <a:pt x="1091" y="692"/>
                </a:moveTo>
                <a:lnTo>
                  <a:pt x="1097" y="681"/>
                </a:lnTo>
                <a:lnTo>
                  <a:pt x="1143" y="686"/>
                </a:lnTo>
                <a:lnTo>
                  <a:pt x="1142" y="699"/>
                </a:lnTo>
                <a:lnTo>
                  <a:pt x="1095" y="693"/>
                </a:lnTo>
                <a:lnTo>
                  <a:pt x="1091" y="692"/>
                </a:lnTo>
                <a:close/>
                <a:moveTo>
                  <a:pt x="1042" y="643"/>
                </a:moveTo>
                <a:lnTo>
                  <a:pt x="1053" y="638"/>
                </a:lnTo>
                <a:lnTo>
                  <a:pt x="1100" y="682"/>
                </a:lnTo>
                <a:lnTo>
                  <a:pt x="1091" y="692"/>
                </a:lnTo>
                <a:lnTo>
                  <a:pt x="1044" y="647"/>
                </a:lnTo>
                <a:lnTo>
                  <a:pt x="1042" y="643"/>
                </a:lnTo>
                <a:close/>
                <a:moveTo>
                  <a:pt x="1029" y="539"/>
                </a:moveTo>
                <a:lnTo>
                  <a:pt x="1042" y="540"/>
                </a:lnTo>
                <a:lnTo>
                  <a:pt x="1055" y="642"/>
                </a:lnTo>
                <a:lnTo>
                  <a:pt x="1042" y="643"/>
                </a:lnTo>
                <a:lnTo>
                  <a:pt x="1029" y="542"/>
                </a:lnTo>
                <a:lnTo>
                  <a:pt x="1029" y="539"/>
                </a:lnTo>
                <a:close/>
                <a:moveTo>
                  <a:pt x="1074" y="453"/>
                </a:moveTo>
                <a:lnTo>
                  <a:pt x="1073" y="456"/>
                </a:lnTo>
                <a:lnTo>
                  <a:pt x="1041" y="543"/>
                </a:lnTo>
                <a:lnTo>
                  <a:pt x="1029" y="539"/>
                </a:lnTo>
                <a:lnTo>
                  <a:pt x="1061" y="451"/>
                </a:lnTo>
                <a:lnTo>
                  <a:pt x="1074" y="453"/>
                </a:lnTo>
                <a:close/>
                <a:moveTo>
                  <a:pt x="1070" y="387"/>
                </a:moveTo>
                <a:lnTo>
                  <a:pt x="1072" y="391"/>
                </a:lnTo>
                <a:lnTo>
                  <a:pt x="1074" y="453"/>
                </a:lnTo>
                <a:lnTo>
                  <a:pt x="1061" y="454"/>
                </a:lnTo>
                <a:lnTo>
                  <a:pt x="1059" y="391"/>
                </a:lnTo>
                <a:lnTo>
                  <a:pt x="1070" y="387"/>
                </a:lnTo>
                <a:close/>
                <a:moveTo>
                  <a:pt x="1042" y="369"/>
                </a:moveTo>
                <a:lnTo>
                  <a:pt x="1053" y="365"/>
                </a:lnTo>
                <a:lnTo>
                  <a:pt x="1070" y="387"/>
                </a:lnTo>
                <a:lnTo>
                  <a:pt x="1060" y="395"/>
                </a:lnTo>
                <a:lnTo>
                  <a:pt x="1043" y="373"/>
                </a:lnTo>
                <a:lnTo>
                  <a:pt x="1042" y="369"/>
                </a:lnTo>
                <a:close/>
                <a:moveTo>
                  <a:pt x="1048" y="341"/>
                </a:moveTo>
                <a:lnTo>
                  <a:pt x="1052" y="346"/>
                </a:lnTo>
                <a:lnTo>
                  <a:pt x="1054" y="368"/>
                </a:lnTo>
                <a:lnTo>
                  <a:pt x="1042" y="369"/>
                </a:lnTo>
                <a:lnTo>
                  <a:pt x="1039" y="348"/>
                </a:lnTo>
                <a:lnTo>
                  <a:pt x="1048" y="341"/>
                </a:lnTo>
                <a:close/>
                <a:moveTo>
                  <a:pt x="1025" y="332"/>
                </a:moveTo>
                <a:lnTo>
                  <a:pt x="1028" y="332"/>
                </a:lnTo>
                <a:lnTo>
                  <a:pt x="1048" y="341"/>
                </a:lnTo>
                <a:lnTo>
                  <a:pt x="1043" y="353"/>
                </a:lnTo>
                <a:lnTo>
                  <a:pt x="1023" y="344"/>
                </a:lnTo>
                <a:lnTo>
                  <a:pt x="1025" y="332"/>
                </a:lnTo>
                <a:close/>
                <a:moveTo>
                  <a:pt x="976" y="336"/>
                </a:moveTo>
                <a:lnTo>
                  <a:pt x="977" y="336"/>
                </a:lnTo>
                <a:lnTo>
                  <a:pt x="1025" y="332"/>
                </a:lnTo>
                <a:lnTo>
                  <a:pt x="1026" y="344"/>
                </a:lnTo>
                <a:lnTo>
                  <a:pt x="979" y="349"/>
                </a:lnTo>
                <a:lnTo>
                  <a:pt x="976" y="336"/>
                </a:lnTo>
                <a:close/>
                <a:moveTo>
                  <a:pt x="945" y="358"/>
                </a:moveTo>
                <a:lnTo>
                  <a:pt x="944" y="346"/>
                </a:lnTo>
                <a:lnTo>
                  <a:pt x="976" y="336"/>
                </a:lnTo>
                <a:lnTo>
                  <a:pt x="980" y="348"/>
                </a:lnTo>
                <a:lnTo>
                  <a:pt x="947" y="358"/>
                </a:lnTo>
                <a:lnTo>
                  <a:pt x="945" y="358"/>
                </a:lnTo>
                <a:close/>
                <a:moveTo>
                  <a:pt x="898" y="342"/>
                </a:moveTo>
                <a:lnTo>
                  <a:pt x="898" y="342"/>
                </a:lnTo>
                <a:lnTo>
                  <a:pt x="946" y="345"/>
                </a:lnTo>
                <a:lnTo>
                  <a:pt x="945" y="358"/>
                </a:lnTo>
                <a:lnTo>
                  <a:pt x="897" y="355"/>
                </a:lnTo>
                <a:lnTo>
                  <a:pt x="898" y="342"/>
                </a:lnTo>
                <a:close/>
                <a:moveTo>
                  <a:pt x="848" y="339"/>
                </a:moveTo>
                <a:lnTo>
                  <a:pt x="849" y="339"/>
                </a:lnTo>
                <a:lnTo>
                  <a:pt x="898" y="342"/>
                </a:lnTo>
                <a:lnTo>
                  <a:pt x="897" y="355"/>
                </a:lnTo>
                <a:lnTo>
                  <a:pt x="848" y="352"/>
                </a:lnTo>
                <a:lnTo>
                  <a:pt x="848" y="339"/>
                </a:lnTo>
                <a:close/>
                <a:moveTo>
                  <a:pt x="795" y="343"/>
                </a:moveTo>
                <a:lnTo>
                  <a:pt x="795" y="343"/>
                </a:lnTo>
                <a:lnTo>
                  <a:pt x="848" y="339"/>
                </a:lnTo>
                <a:lnTo>
                  <a:pt x="849" y="352"/>
                </a:lnTo>
                <a:lnTo>
                  <a:pt x="796" y="356"/>
                </a:lnTo>
                <a:lnTo>
                  <a:pt x="795" y="343"/>
                </a:lnTo>
                <a:close/>
                <a:moveTo>
                  <a:pt x="733" y="351"/>
                </a:moveTo>
                <a:lnTo>
                  <a:pt x="736" y="351"/>
                </a:lnTo>
                <a:lnTo>
                  <a:pt x="795" y="343"/>
                </a:lnTo>
                <a:lnTo>
                  <a:pt x="797" y="356"/>
                </a:lnTo>
                <a:lnTo>
                  <a:pt x="737" y="363"/>
                </a:lnTo>
                <a:lnTo>
                  <a:pt x="733" y="351"/>
                </a:lnTo>
                <a:close/>
                <a:moveTo>
                  <a:pt x="696" y="382"/>
                </a:moveTo>
                <a:lnTo>
                  <a:pt x="696" y="370"/>
                </a:lnTo>
                <a:lnTo>
                  <a:pt x="733" y="351"/>
                </a:lnTo>
                <a:lnTo>
                  <a:pt x="739" y="363"/>
                </a:lnTo>
                <a:lnTo>
                  <a:pt x="701" y="382"/>
                </a:lnTo>
                <a:lnTo>
                  <a:pt x="696" y="382"/>
                </a:lnTo>
                <a:close/>
                <a:moveTo>
                  <a:pt x="671" y="357"/>
                </a:moveTo>
                <a:lnTo>
                  <a:pt x="671" y="357"/>
                </a:lnTo>
                <a:lnTo>
                  <a:pt x="701" y="370"/>
                </a:lnTo>
                <a:lnTo>
                  <a:pt x="696" y="382"/>
                </a:lnTo>
                <a:lnTo>
                  <a:pt x="666" y="369"/>
                </a:lnTo>
                <a:lnTo>
                  <a:pt x="671" y="357"/>
                </a:lnTo>
                <a:close/>
                <a:moveTo>
                  <a:pt x="641" y="358"/>
                </a:moveTo>
                <a:lnTo>
                  <a:pt x="648" y="348"/>
                </a:lnTo>
                <a:lnTo>
                  <a:pt x="671" y="357"/>
                </a:lnTo>
                <a:lnTo>
                  <a:pt x="666" y="369"/>
                </a:lnTo>
                <a:lnTo>
                  <a:pt x="643" y="360"/>
                </a:lnTo>
                <a:lnTo>
                  <a:pt x="641" y="358"/>
                </a:lnTo>
                <a:close/>
                <a:moveTo>
                  <a:pt x="615" y="306"/>
                </a:moveTo>
                <a:lnTo>
                  <a:pt x="617" y="307"/>
                </a:lnTo>
                <a:lnTo>
                  <a:pt x="651" y="350"/>
                </a:lnTo>
                <a:lnTo>
                  <a:pt x="641" y="358"/>
                </a:lnTo>
                <a:lnTo>
                  <a:pt x="607" y="315"/>
                </a:lnTo>
                <a:lnTo>
                  <a:pt x="615" y="306"/>
                </a:lnTo>
                <a:close/>
                <a:moveTo>
                  <a:pt x="585" y="285"/>
                </a:moveTo>
                <a:lnTo>
                  <a:pt x="586" y="286"/>
                </a:lnTo>
                <a:lnTo>
                  <a:pt x="615" y="306"/>
                </a:lnTo>
                <a:lnTo>
                  <a:pt x="608" y="316"/>
                </a:lnTo>
                <a:lnTo>
                  <a:pt x="579" y="296"/>
                </a:lnTo>
                <a:lnTo>
                  <a:pt x="585" y="285"/>
                </a:lnTo>
                <a:close/>
                <a:moveTo>
                  <a:pt x="549" y="285"/>
                </a:moveTo>
                <a:lnTo>
                  <a:pt x="556" y="275"/>
                </a:lnTo>
                <a:lnTo>
                  <a:pt x="585" y="285"/>
                </a:lnTo>
                <a:lnTo>
                  <a:pt x="580" y="297"/>
                </a:lnTo>
                <a:lnTo>
                  <a:pt x="552" y="287"/>
                </a:lnTo>
                <a:lnTo>
                  <a:pt x="549" y="285"/>
                </a:lnTo>
                <a:close/>
                <a:moveTo>
                  <a:pt x="543" y="260"/>
                </a:moveTo>
                <a:lnTo>
                  <a:pt x="545" y="262"/>
                </a:lnTo>
                <a:lnTo>
                  <a:pt x="559" y="277"/>
                </a:lnTo>
                <a:lnTo>
                  <a:pt x="549" y="285"/>
                </a:lnTo>
                <a:lnTo>
                  <a:pt x="536" y="270"/>
                </a:lnTo>
                <a:lnTo>
                  <a:pt x="543" y="260"/>
                </a:lnTo>
                <a:close/>
                <a:moveTo>
                  <a:pt x="501" y="257"/>
                </a:moveTo>
                <a:lnTo>
                  <a:pt x="509" y="247"/>
                </a:lnTo>
                <a:lnTo>
                  <a:pt x="543" y="260"/>
                </a:lnTo>
                <a:lnTo>
                  <a:pt x="538" y="272"/>
                </a:lnTo>
                <a:lnTo>
                  <a:pt x="504" y="259"/>
                </a:lnTo>
                <a:lnTo>
                  <a:pt x="501" y="257"/>
                </a:lnTo>
                <a:close/>
                <a:moveTo>
                  <a:pt x="491" y="227"/>
                </a:moveTo>
                <a:lnTo>
                  <a:pt x="493" y="228"/>
                </a:lnTo>
                <a:lnTo>
                  <a:pt x="511" y="249"/>
                </a:lnTo>
                <a:lnTo>
                  <a:pt x="501" y="257"/>
                </a:lnTo>
                <a:lnTo>
                  <a:pt x="483" y="236"/>
                </a:lnTo>
                <a:lnTo>
                  <a:pt x="491" y="227"/>
                </a:lnTo>
                <a:close/>
                <a:moveTo>
                  <a:pt x="451" y="216"/>
                </a:moveTo>
                <a:lnTo>
                  <a:pt x="459" y="207"/>
                </a:lnTo>
                <a:lnTo>
                  <a:pt x="491" y="227"/>
                </a:lnTo>
                <a:lnTo>
                  <a:pt x="485" y="237"/>
                </a:lnTo>
                <a:lnTo>
                  <a:pt x="453" y="218"/>
                </a:lnTo>
                <a:lnTo>
                  <a:pt x="451" y="216"/>
                </a:lnTo>
                <a:close/>
                <a:moveTo>
                  <a:pt x="420" y="152"/>
                </a:moveTo>
                <a:lnTo>
                  <a:pt x="424" y="154"/>
                </a:lnTo>
                <a:lnTo>
                  <a:pt x="461" y="209"/>
                </a:lnTo>
                <a:lnTo>
                  <a:pt x="451" y="216"/>
                </a:lnTo>
                <a:lnTo>
                  <a:pt x="413" y="161"/>
                </a:lnTo>
                <a:lnTo>
                  <a:pt x="420" y="152"/>
                </a:lnTo>
                <a:close/>
                <a:moveTo>
                  <a:pt x="394" y="148"/>
                </a:moveTo>
                <a:lnTo>
                  <a:pt x="399" y="147"/>
                </a:lnTo>
                <a:lnTo>
                  <a:pt x="420" y="152"/>
                </a:lnTo>
                <a:lnTo>
                  <a:pt x="417" y="164"/>
                </a:lnTo>
                <a:lnTo>
                  <a:pt x="396" y="160"/>
                </a:lnTo>
                <a:lnTo>
                  <a:pt x="394" y="148"/>
                </a:lnTo>
                <a:close/>
                <a:moveTo>
                  <a:pt x="376" y="162"/>
                </a:moveTo>
                <a:lnTo>
                  <a:pt x="378" y="160"/>
                </a:lnTo>
                <a:lnTo>
                  <a:pt x="394" y="148"/>
                </a:lnTo>
                <a:lnTo>
                  <a:pt x="401" y="159"/>
                </a:lnTo>
                <a:lnTo>
                  <a:pt x="385" y="170"/>
                </a:lnTo>
                <a:lnTo>
                  <a:pt x="376" y="162"/>
                </a:lnTo>
                <a:close/>
                <a:moveTo>
                  <a:pt x="365" y="184"/>
                </a:moveTo>
                <a:lnTo>
                  <a:pt x="365" y="181"/>
                </a:lnTo>
                <a:lnTo>
                  <a:pt x="376" y="162"/>
                </a:lnTo>
                <a:lnTo>
                  <a:pt x="387" y="168"/>
                </a:lnTo>
                <a:lnTo>
                  <a:pt x="377" y="187"/>
                </a:lnTo>
                <a:lnTo>
                  <a:pt x="365" y="184"/>
                </a:lnTo>
                <a:close/>
                <a:moveTo>
                  <a:pt x="372" y="230"/>
                </a:moveTo>
                <a:lnTo>
                  <a:pt x="360" y="227"/>
                </a:lnTo>
                <a:lnTo>
                  <a:pt x="365" y="184"/>
                </a:lnTo>
                <a:lnTo>
                  <a:pt x="377" y="185"/>
                </a:lnTo>
                <a:lnTo>
                  <a:pt x="372" y="229"/>
                </a:lnTo>
                <a:lnTo>
                  <a:pt x="372" y="230"/>
                </a:lnTo>
                <a:close/>
                <a:moveTo>
                  <a:pt x="364" y="253"/>
                </a:moveTo>
                <a:lnTo>
                  <a:pt x="353" y="247"/>
                </a:lnTo>
                <a:lnTo>
                  <a:pt x="360" y="226"/>
                </a:lnTo>
                <a:lnTo>
                  <a:pt x="372" y="230"/>
                </a:lnTo>
                <a:lnTo>
                  <a:pt x="365" y="251"/>
                </a:lnTo>
                <a:lnTo>
                  <a:pt x="364" y="253"/>
                </a:lnTo>
                <a:close/>
                <a:moveTo>
                  <a:pt x="335" y="279"/>
                </a:moveTo>
                <a:lnTo>
                  <a:pt x="329" y="268"/>
                </a:lnTo>
                <a:lnTo>
                  <a:pt x="355" y="244"/>
                </a:lnTo>
                <a:lnTo>
                  <a:pt x="364" y="253"/>
                </a:lnTo>
                <a:lnTo>
                  <a:pt x="338" y="278"/>
                </a:lnTo>
                <a:lnTo>
                  <a:pt x="335" y="279"/>
                </a:lnTo>
                <a:close/>
                <a:moveTo>
                  <a:pt x="310" y="283"/>
                </a:moveTo>
                <a:lnTo>
                  <a:pt x="310" y="271"/>
                </a:lnTo>
                <a:lnTo>
                  <a:pt x="333" y="267"/>
                </a:lnTo>
                <a:lnTo>
                  <a:pt x="335" y="279"/>
                </a:lnTo>
                <a:lnTo>
                  <a:pt x="313" y="283"/>
                </a:lnTo>
                <a:lnTo>
                  <a:pt x="310" y="283"/>
                </a:lnTo>
                <a:close/>
                <a:moveTo>
                  <a:pt x="270" y="272"/>
                </a:moveTo>
                <a:lnTo>
                  <a:pt x="276" y="262"/>
                </a:lnTo>
                <a:lnTo>
                  <a:pt x="313" y="271"/>
                </a:lnTo>
                <a:lnTo>
                  <a:pt x="310" y="283"/>
                </a:lnTo>
                <a:lnTo>
                  <a:pt x="273" y="274"/>
                </a:lnTo>
                <a:lnTo>
                  <a:pt x="270" y="272"/>
                </a:lnTo>
                <a:close/>
                <a:moveTo>
                  <a:pt x="234" y="238"/>
                </a:moveTo>
                <a:lnTo>
                  <a:pt x="243" y="229"/>
                </a:lnTo>
                <a:lnTo>
                  <a:pt x="279" y="263"/>
                </a:lnTo>
                <a:lnTo>
                  <a:pt x="270" y="272"/>
                </a:lnTo>
                <a:lnTo>
                  <a:pt x="235" y="238"/>
                </a:lnTo>
                <a:lnTo>
                  <a:pt x="234" y="238"/>
                </a:lnTo>
                <a:close/>
                <a:moveTo>
                  <a:pt x="195" y="176"/>
                </a:moveTo>
                <a:lnTo>
                  <a:pt x="198" y="178"/>
                </a:lnTo>
                <a:lnTo>
                  <a:pt x="244" y="229"/>
                </a:lnTo>
                <a:lnTo>
                  <a:pt x="234" y="238"/>
                </a:lnTo>
                <a:lnTo>
                  <a:pt x="189" y="186"/>
                </a:lnTo>
                <a:lnTo>
                  <a:pt x="195" y="176"/>
                </a:lnTo>
                <a:close/>
                <a:moveTo>
                  <a:pt x="79" y="168"/>
                </a:moveTo>
                <a:lnTo>
                  <a:pt x="82" y="156"/>
                </a:lnTo>
                <a:lnTo>
                  <a:pt x="195" y="176"/>
                </a:lnTo>
                <a:lnTo>
                  <a:pt x="192" y="188"/>
                </a:lnTo>
                <a:lnTo>
                  <a:pt x="80" y="168"/>
                </a:lnTo>
                <a:lnTo>
                  <a:pt x="79" y="168"/>
                </a:lnTo>
                <a:close/>
                <a:moveTo>
                  <a:pt x="0" y="133"/>
                </a:moveTo>
                <a:lnTo>
                  <a:pt x="9" y="128"/>
                </a:lnTo>
                <a:lnTo>
                  <a:pt x="84" y="156"/>
                </a:lnTo>
                <a:lnTo>
                  <a:pt x="79" y="168"/>
                </a:lnTo>
                <a:lnTo>
                  <a:pt x="4" y="140"/>
                </a:lnTo>
                <a:lnTo>
                  <a:pt x="0" y="133"/>
                </a:lnTo>
                <a:close/>
                <a:moveTo>
                  <a:pt x="19" y="9"/>
                </a:moveTo>
                <a:lnTo>
                  <a:pt x="26" y="17"/>
                </a:lnTo>
                <a:lnTo>
                  <a:pt x="13" y="134"/>
                </a:lnTo>
                <a:lnTo>
                  <a:pt x="0" y="133"/>
                </a:lnTo>
                <a:lnTo>
                  <a:pt x="13" y="15"/>
                </a:lnTo>
                <a:lnTo>
                  <a:pt x="19" y="9"/>
                </a:lnTo>
                <a:close/>
              </a:path>
            </a:pathLst>
          </a:custGeom>
          <a:solidFill>
            <a:srgbClr val="FF6600"/>
          </a:solidFill>
          <a:ln w="9525">
            <a:noFill/>
            <a:round/>
            <a:headEnd/>
            <a:tailEnd/>
          </a:ln>
        </p:spPr>
        <p:txBody>
          <a:bodyPr/>
          <a:lstStyle/>
          <a:p>
            <a:endParaRPr lang="en-US"/>
          </a:p>
        </p:txBody>
      </p:sp>
      <p:sp>
        <p:nvSpPr>
          <p:cNvPr id="27715" name="Freeform 79"/>
          <p:cNvSpPr>
            <a:spLocks noEditPoints="1"/>
          </p:cNvSpPr>
          <p:nvPr/>
        </p:nvSpPr>
        <p:spPr bwMode="auto">
          <a:xfrm>
            <a:off x="4351338" y="1804988"/>
            <a:ext cx="1668462" cy="1363662"/>
          </a:xfrm>
          <a:custGeom>
            <a:avLst/>
            <a:gdLst>
              <a:gd name="T0" fmla="*/ 2147483647 w 1051"/>
              <a:gd name="T1" fmla="*/ 2147483647 h 859"/>
              <a:gd name="T2" fmla="*/ 2147483647 w 1051"/>
              <a:gd name="T3" fmla="*/ 2147483647 h 859"/>
              <a:gd name="T4" fmla="*/ 2147483647 w 1051"/>
              <a:gd name="T5" fmla="*/ 2147483647 h 859"/>
              <a:gd name="T6" fmla="*/ 2147483647 w 1051"/>
              <a:gd name="T7" fmla="*/ 2147483647 h 859"/>
              <a:gd name="T8" fmla="*/ 2147483647 w 1051"/>
              <a:gd name="T9" fmla="*/ 2147483647 h 859"/>
              <a:gd name="T10" fmla="*/ 2147483647 w 1051"/>
              <a:gd name="T11" fmla="*/ 2147483647 h 859"/>
              <a:gd name="T12" fmla="*/ 2147483647 w 1051"/>
              <a:gd name="T13" fmla="*/ 2147483647 h 859"/>
              <a:gd name="T14" fmla="*/ 2147483647 w 1051"/>
              <a:gd name="T15" fmla="*/ 2147483647 h 859"/>
              <a:gd name="T16" fmla="*/ 2147483647 w 1051"/>
              <a:gd name="T17" fmla="*/ 2147483647 h 859"/>
              <a:gd name="T18" fmla="*/ 2147483647 w 1051"/>
              <a:gd name="T19" fmla="*/ 2147483647 h 859"/>
              <a:gd name="T20" fmla="*/ 2147483647 w 1051"/>
              <a:gd name="T21" fmla="*/ 2147483647 h 859"/>
              <a:gd name="T22" fmla="*/ 2147483647 w 1051"/>
              <a:gd name="T23" fmla="*/ 0 h 859"/>
              <a:gd name="T24" fmla="*/ 2147483647 w 1051"/>
              <a:gd name="T25" fmla="*/ 2147483647 h 859"/>
              <a:gd name="T26" fmla="*/ 2147483647 w 1051"/>
              <a:gd name="T27" fmla="*/ 2147483647 h 859"/>
              <a:gd name="T28" fmla="*/ 2147483647 w 1051"/>
              <a:gd name="T29" fmla="*/ 2147483647 h 859"/>
              <a:gd name="T30" fmla="*/ 2147483647 w 1051"/>
              <a:gd name="T31" fmla="*/ 2147483647 h 859"/>
              <a:gd name="T32" fmla="*/ 2147483647 w 1051"/>
              <a:gd name="T33" fmla="*/ 2147483647 h 859"/>
              <a:gd name="T34" fmla="*/ 2147483647 w 1051"/>
              <a:gd name="T35" fmla="*/ 2147483647 h 859"/>
              <a:gd name="T36" fmla="*/ 2147483647 w 1051"/>
              <a:gd name="T37" fmla="*/ 2147483647 h 859"/>
              <a:gd name="T38" fmla="*/ 2147483647 w 1051"/>
              <a:gd name="T39" fmla="*/ 2147483647 h 859"/>
              <a:gd name="T40" fmla="*/ 2147483647 w 1051"/>
              <a:gd name="T41" fmla="*/ 2147483647 h 859"/>
              <a:gd name="T42" fmla="*/ 2147483647 w 1051"/>
              <a:gd name="T43" fmla="*/ 2147483647 h 859"/>
              <a:gd name="T44" fmla="*/ 2147483647 w 1051"/>
              <a:gd name="T45" fmla="*/ 2147483647 h 859"/>
              <a:gd name="T46" fmla="*/ 2147483647 w 1051"/>
              <a:gd name="T47" fmla="*/ 2147483647 h 859"/>
              <a:gd name="T48" fmla="*/ 2147483647 w 1051"/>
              <a:gd name="T49" fmla="*/ 2147483647 h 859"/>
              <a:gd name="T50" fmla="*/ 2147483647 w 1051"/>
              <a:gd name="T51" fmla="*/ 2147483647 h 859"/>
              <a:gd name="T52" fmla="*/ 2147483647 w 1051"/>
              <a:gd name="T53" fmla="*/ 2147483647 h 859"/>
              <a:gd name="T54" fmla="*/ 2147483647 w 1051"/>
              <a:gd name="T55" fmla="*/ 2147483647 h 859"/>
              <a:gd name="T56" fmla="*/ 2147483647 w 1051"/>
              <a:gd name="T57" fmla="*/ 2147483647 h 859"/>
              <a:gd name="T58" fmla="*/ 2147483647 w 1051"/>
              <a:gd name="T59" fmla="*/ 2147483647 h 859"/>
              <a:gd name="T60" fmla="*/ 2147483647 w 1051"/>
              <a:gd name="T61" fmla="*/ 2147483647 h 859"/>
              <a:gd name="T62" fmla="*/ 2147483647 w 1051"/>
              <a:gd name="T63" fmla="*/ 2147483647 h 859"/>
              <a:gd name="T64" fmla="*/ 2147483647 w 1051"/>
              <a:gd name="T65" fmla="*/ 2147483647 h 859"/>
              <a:gd name="T66" fmla="*/ 2147483647 w 1051"/>
              <a:gd name="T67" fmla="*/ 2147483647 h 859"/>
              <a:gd name="T68" fmla="*/ 2147483647 w 1051"/>
              <a:gd name="T69" fmla="*/ 2147483647 h 859"/>
              <a:gd name="T70" fmla="*/ 2147483647 w 1051"/>
              <a:gd name="T71" fmla="*/ 2147483647 h 859"/>
              <a:gd name="T72" fmla="*/ 2147483647 w 1051"/>
              <a:gd name="T73" fmla="*/ 2147483647 h 859"/>
              <a:gd name="T74" fmla="*/ 2147483647 w 1051"/>
              <a:gd name="T75" fmla="*/ 2147483647 h 859"/>
              <a:gd name="T76" fmla="*/ 2147483647 w 1051"/>
              <a:gd name="T77" fmla="*/ 2147483647 h 859"/>
              <a:gd name="T78" fmla="*/ 2147483647 w 1051"/>
              <a:gd name="T79" fmla="*/ 2147483647 h 859"/>
              <a:gd name="T80" fmla="*/ 2147483647 w 1051"/>
              <a:gd name="T81" fmla="*/ 2147483647 h 859"/>
              <a:gd name="T82" fmla="*/ 2147483647 w 1051"/>
              <a:gd name="T83" fmla="*/ 2147483647 h 859"/>
              <a:gd name="T84" fmla="*/ 2147483647 w 1051"/>
              <a:gd name="T85" fmla="*/ 2147483647 h 859"/>
              <a:gd name="T86" fmla="*/ 2147483647 w 1051"/>
              <a:gd name="T87" fmla="*/ 2147483647 h 859"/>
              <a:gd name="T88" fmla="*/ 2147483647 w 1051"/>
              <a:gd name="T89" fmla="*/ 2147483647 h 859"/>
              <a:gd name="T90" fmla="*/ 2147483647 w 1051"/>
              <a:gd name="T91" fmla="*/ 2147483647 h 859"/>
              <a:gd name="T92" fmla="*/ 2147483647 w 1051"/>
              <a:gd name="T93" fmla="*/ 2147483647 h 859"/>
              <a:gd name="T94" fmla="*/ 2147483647 w 1051"/>
              <a:gd name="T95" fmla="*/ 2147483647 h 859"/>
              <a:gd name="T96" fmla="*/ 2147483647 w 1051"/>
              <a:gd name="T97" fmla="*/ 2147483647 h 859"/>
              <a:gd name="T98" fmla="*/ 2147483647 w 1051"/>
              <a:gd name="T99" fmla="*/ 2147483647 h 859"/>
              <a:gd name="T100" fmla="*/ 2147483647 w 1051"/>
              <a:gd name="T101" fmla="*/ 2147483647 h 859"/>
              <a:gd name="T102" fmla="*/ 2147483647 w 1051"/>
              <a:gd name="T103" fmla="*/ 2147483647 h 859"/>
              <a:gd name="T104" fmla="*/ 2147483647 w 1051"/>
              <a:gd name="T105" fmla="*/ 2147483647 h 859"/>
              <a:gd name="T106" fmla="*/ 2147483647 w 1051"/>
              <a:gd name="T107" fmla="*/ 2147483647 h 859"/>
              <a:gd name="T108" fmla="*/ 2147483647 w 1051"/>
              <a:gd name="T109" fmla="*/ 2147483647 h 859"/>
              <a:gd name="T110" fmla="*/ 2147483647 w 1051"/>
              <a:gd name="T111" fmla="*/ 2147483647 h 859"/>
              <a:gd name="T112" fmla="*/ 2147483647 w 1051"/>
              <a:gd name="T113" fmla="*/ 2147483647 h 859"/>
              <a:gd name="T114" fmla="*/ 2147483647 w 1051"/>
              <a:gd name="T115" fmla="*/ 2147483647 h 859"/>
              <a:gd name="T116" fmla="*/ 2147483647 w 1051"/>
              <a:gd name="T117" fmla="*/ 2147483647 h 859"/>
              <a:gd name="T118" fmla="*/ 2147483647 w 1051"/>
              <a:gd name="T119" fmla="*/ 2147483647 h 859"/>
              <a:gd name="T120" fmla="*/ 2147483647 w 1051"/>
              <a:gd name="T121" fmla="*/ 2147483647 h 859"/>
              <a:gd name="T122" fmla="*/ 2147483647 w 1051"/>
              <a:gd name="T123" fmla="*/ 214748364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1"/>
              <a:gd name="T187" fmla="*/ 0 h 859"/>
              <a:gd name="T188" fmla="*/ 1051 w 105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1" h="859">
                <a:moveTo>
                  <a:pt x="47" y="382"/>
                </a:moveTo>
                <a:lnTo>
                  <a:pt x="55" y="373"/>
                </a:lnTo>
                <a:lnTo>
                  <a:pt x="113" y="398"/>
                </a:lnTo>
                <a:lnTo>
                  <a:pt x="108" y="410"/>
                </a:lnTo>
                <a:lnTo>
                  <a:pt x="50" y="385"/>
                </a:lnTo>
                <a:lnTo>
                  <a:pt x="47" y="382"/>
                </a:lnTo>
                <a:close/>
                <a:moveTo>
                  <a:pt x="4" y="316"/>
                </a:moveTo>
                <a:lnTo>
                  <a:pt x="16" y="312"/>
                </a:lnTo>
                <a:lnTo>
                  <a:pt x="58" y="375"/>
                </a:lnTo>
                <a:lnTo>
                  <a:pt x="47" y="382"/>
                </a:lnTo>
                <a:lnTo>
                  <a:pt x="5" y="319"/>
                </a:lnTo>
                <a:lnTo>
                  <a:pt x="4" y="316"/>
                </a:lnTo>
                <a:close/>
                <a:moveTo>
                  <a:pt x="1" y="236"/>
                </a:moveTo>
                <a:lnTo>
                  <a:pt x="12" y="239"/>
                </a:lnTo>
                <a:lnTo>
                  <a:pt x="17" y="315"/>
                </a:lnTo>
                <a:lnTo>
                  <a:pt x="4" y="316"/>
                </a:lnTo>
                <a:lnTo>
                  <a:pt x="0" y="240"/>
                </a:lnTo>
                <a:lnTo>
                  <a:pt x="1" y="236"/>
                </a:lnTo>
                <a:close/>
                <a:moveTo>
                  <a:pt x="14" y="216"/>
                </a:moveTo>
                <a:lnTo>
                  <a:pt x="24" y="224"/>
                </a:lnTo>
                <a:lnTo>
                  <a:pt x="11" y="243"/>
                </a:lnTo>
                <a:lnTo>
                  <a:pt x="1" y="236"/>
                </a:lnTo>
                <a:lnTo>
                  <a:pt x="14" y="217"/>
                </a:lnTo>
                <a:lnTo>
                  <a:pt x="14" y="216"/>
                </a:lnTo>
                <a:close/>
                <a:moveTo>
                  <a:pt x="76" y="161"/>
                </a:moveTo>
                <a:lnTo>
                  <a:pt x="76" y="162"/>
                </a:lnTo>
                <a:lnTo>
                  <a:pt x="24" y="224"/>
                </a:lnTo>
                <a:lnTo>
                  <a:pt x="14" y="216"/>
                </a:lnTo>
                <a:lnTo>
                  <a:pt x="66" y="154"/>
                </a:lnTo>
                <a:lnTo>
                  <a:pt x="76" y="161"/>
                </a:lnTo>
                <a:close/>
                <a:moveTo>
                  <a:pt x="101" y="94"/>
                </a:moveTo>
                <a:lnTo>
                  <a:pt x="107" y="104"/>
                </a:lnTo>
                <a:lnTo>
                  <a:pt x="76" y="161"/>
                </a:lnTo>
                <a:lnTo>
                  <a:pt x="65" y="155"/>
                </a:lnTo>
                <a:lnTo>
                  <a:pt x="96" y="98"/>
                </a:lnTo>
                <a:lnTo>
                  <a:pt x="101" y="94"/>
                </a:lnTo>
                <a:close/>
                <a:moveTo>
                  <a:pt x="207" y="81"/>
                </a:moveTo>
                <a:lnTo>
                  <a:pt x="206" y="94"/>
                </a:lnTo>
                <a:lnTo>
                  <a:pt x="103" y="107"/>
                </a:lnTo>
                <a:lnTo>
                  <a:pt x="101" y="94"/>
                </a:lnTo>
                <a:lnTo>
                  <a:pt x="204" y="81"/>
                </a:lnTo>
                <a:lnTo>
                  <a:pt x="207" y="81"/>
                </a:lnTo>
                <a:close/>
                <a:moveTo>
                  <a:pt x="253" y="94"/>
                </a:moveTo>
                <a:lnTo>
                  <a:pt x="249" y="106"/>
                </a:lnTo>
                <a:lnTo>
                  <a:pt x="203" y="94"/>
                </a:lnTo>
                <a:lnTo>
                  <a:pt x="207" y="81"/>
                </a:lnTo>
                <a:lnTo>
                  <a:pt x="252" y="93"/>
                </a:lnTo>
                <a:lnTo>
                  <a:pt x="253" y="94"/>
                </a:lnTo>
                <a:close/>
                <a:moveTo>
                  <a:pt x="287" y="123"/>
                </a:moveTo>
                <a:lnTo>
                  <a:pt x="281" y="123"/>
                </a:lnTo>
                <a:lnTo>
                  <a:pt x="247" y="105"/>
                </a:lnTo>
                <a:lnTo>
                  <a:pt x="253" y="94"/>
                </a:lnTo>
                <a:lnTo>
                  <a:pt x="287" y="112"/>
                </a:lnTo>
                <a:lnTo>
                  <a:pt x="287" y="123"/>
                </a:lnTo>
                <a:close/>
                <a:moveTo>
                  <a:pt x="316" y="107"/>
                </a:moveTo>
                <a:lnTo>
                  <a:pt x="313" y="110"/>
                </a:lnTo>
                <a:lnTo>
                  <a:pt x="287" y="123"/>
                </a:lnTo>
                <a:lnTo>
                  <a:pt x="281" y="112"/>
                </a:lnTo>
                <a:lnTo>
                  <a:pt x="307" y="98"/>
                </a:lnTo>
                <a:lnTo>
                  <a:pt x="316" y="107"/>
                </a:lnTo>
                <a:close/>
                <a:moveTo>
                  <a:pt x="331" y="41"/>
                </a:moveTo>
                <a:lnTo>
                  <a:pt x="342" y="46"/>
                </a:lnTo>
                <a:lnTo>
                  <a:pt x="316" y="107"/>
                </a:lnTo>
                <a:lnTo>
                  <a:pt x="304" y="102"/>
                </a:lnTo>
                <a:lnTo>
                  <a:pt x="331" y="41"/>
                </a:lnTo>
                <a:close/>
                <a:moveTo>
                  <a:pt x="354" y="0"/>
                </a:moveTo>
                <a:lnTo>
                  <a:pt x="359" y="9"/>
                </a:lnTo>
                <a:lnTo>
                  <a:pt x="342" y="46"/>
                </a:lnTo>
                <a:lnTo>
                  <a:pt x="331" y="41"/>
                </a:lnTo>
                <a:lnTo>
                  <a:pt x="347" y="3"/>
                </a:lnTo>
                <a:lnTo>
                  <a:pt x="354" y="0"/>
                </a:lnTo>
                <a:close/>
                <a:moveTo>
                  <a:pt x="422" y="7"/>
                </a:moveTo>
                <a:lnTo>
                  <a:pt x="417" y="18"/>
                </a:lnTo>
                <a:lnTo>
                  <a:pt x="353" y="12"/>
                </a:lnTo>
                <a:lnTo>
                  <a:pt x="354" y="0"/>
                </a:lnTo>
                <a:lnTo>
                  <a:pt x="419" y="6"/>
                </a:lnTo>
                <a:lnTo>
                  <a:pt x="422" y="7"/>
                </a:lnTo>
                <a:close/>
                <a:moveTo>
                  <a:pt x="457" y="54"/>
                </a:moveTo>
                <a:lnTo>
                  <a:pt x="455" y="53"/>
                </a:lnTo>
                <a:lnTo>
                  <a:pt x="414" y="17"/>
                </a:lnTo>
                <a:lnTo>
                  <a:pt x="422" y="7"/>
                </a:lnTo>
                <a:lnTo>
                  <a:pt x="463" y="43"/>
                </a:lnTo>
                <a:lnTo>
                  <a:pt x="457" y="54"/>
                </a:lnTo>
                <a:close/>
                <a:moveTo>
                  <a:pt x="536" y="77"/>
                </a:moveTo>
                <a:lnTo>
                  <a:pt x="536" y="77"/>
                </a:lnTo>
                <a:lnTo>
                  <a:pt x="457" y="54"/>
                </a:lnTo>
                <a:lnTo>
                  <a:pt x="460" y="42"/>
                </a:lnTo>
                <a:lnTo>
                  <a:pt x="540" y="64"/>
                </a:lnTo>
                <a:lnTo>
                  <a:pt x="536" y="77"/>
                </a:lnTo>
                <a:close/>
                <a:moveTo>
                  <a:pt x="572" y="77"/>
                </a:moveTo>
                <a:lnTo>
                  <a:pt x="564" y="83"/>
                </a:lnTo>
                <a:lnTo>
                  <a:pt x="536" y="77"/>
                </a:lnTo>
                <a:lnTo>
                  <a:pt x="539" y="64"/>
                </a:lnTo>
                <a:lnTo>
                  <a:pt x="567" y="70"/>
                </a:lnTo>
                <a:lnTo>
                  <a:pt x="572" y="77"/>
                </a:lnTo>
                <a:close/>
                <a:moveTo>
                  <a:pt x="567" y="33"/>
                </a:moveTo>
                <a:lnTo>
                  <a:pt x="573" y="40"/>
                </a:lnTo>
                <a:lnTo>
                  <a:pt x="572" y="77"/>
                </a:lnTo>
                <a:lnTo>
                  <a:pt x="559" y="76"/>
                </a:lnTo>
                <a:lnTo>
                  <a:pt x="560" y="39"/>
                </a:lnTo>
                <a:lnTo>
                  <a:pt x="567" y="33"/>
                </a:lnTo>
                <a:close/>
                <a:moveTo>
                  <a:pt x="629" y="40"/>
                </a:moveTo>
                <a:lnTo>
                  <a:pt x="625" y="52"/>
                </a:lnTo>
                <a:lnTo>
                  <a:pt x="566" y="46"/>
                </a:lnTo>
                <a:lnTo>
                  <a:pt x="567" y="33"/>
                </a:lnTo>
                <a:lnTo>
                  <a:pt x="626" y="39"/>
                </a:lnTo>
                <a:lnTo>
                  <a:pt x="629" y="40"/>
                </a:lnTo>
                <a:close/>
                <a:moveTo>
                  <a:pt x="668" y="67"/>
                </a:moveTo>
                <a:lnTo>
                  <a:pt x="659" y="76"/>
                </a:lnTo>
                <a:lnTo>
                  <a:pt x="622" y="51"/>
                </a:lnTo>
                <a:lnTo>
                  <a:pt x="629" y="40"/>
                </a:lnTo>
                <a:lnTo>
                  <a:pt x="666" y="65"/>
                </a:lnTo>
                <a:lnTo>
                  <a:pt x="668" y="67"/>
                </a:lnTo>
                <a:close/>
                <a:moveTo>
                  <a:pt x="705" y="137"/>
                </a:moveTo>
                <a:lnTo>
                  <a:pt x="694" y="136"/>
                </a:lnTo>
                <a:lnTo>
                  <a:pt x="657" y="74"/>
                </a:lnTo>
                <a:lnTo>
                  <a:pt x="668" y="67"/>
                </a:lnTo>
                <a:lnTo>
                  <a:pt x="705" y="130"/>
                </a:lnTo>
                <a:lnTo>
                  <a:pt x="705" y="137"/>
                </a:lnTo>
                <a:close/>
                <a:moveTo>
                  <a:pt x="689" y="157"/>
                </a:moveTo>
                <a:lnTo>
                  <a:pt x="681" y="147"/>
                </a:lnTo>
                <a:lnTo>
                  <a:pt x="694" y="129"/>
                </a:lnTo>
                <a:lnTo>
                  <a:pt x="705" y="137"/>
                </a:lnTo>
                <a:lnTo>
                  <a:pt x="691" y="155"/>
                </a:lnTo>
                <a:lnTo>
                  <a:pt x="689" y="157"/>
                </a:lnTo>
                <a:close/>
                <a:moveTo>
                  <a:pt x="659" y="163"/>
                </a:moveTo>
                <a:lnTo>
                  <a:pt x="662" y="153"/>
                </a:lnTo>
                <a:lnTo>
                  <a:pt x="684" y="145"/>
                </a:lnTo>
                <a:lnTo>
                  <a:pt x="689" y="157"/>
                </a:lnTo>
                <a:lnTo>
                  <a:pt x="667" y="165"/>
                </a:lnTo>
                <a:lnTo>
                  <a:pt x="659" y="163"/>
                </a:lnTo>
                <a:close/>
                <a:moveTo>
                  <a:pt x="706" y="219"/>
                </a:moveTo>
                <a:lnTo>
                  <a:pt x="694" y="221"/>
                </a:lnTo>
                <a:lnTo>
                  <a:pt x="659" y="163"/>
                </a:lnTo>
                <a:lnTo>
                  <a:pt x="670" y="156"/>
                </a:lnTo>
                <a:lnTo>
                  <a:pt x="705" y="215"/>
                </a:lnTo>
                <a:lnTo>
                  <a:pt x="706" y="219"/>
                </a:lnTo>
                <a:close/>
                <a:moveTo>
                  <a:pt x="690" y="270"/>
                </a:moveTo>
                <a:lnTo>
                  <a:pt x="689" y="267"/>
                </a:lnTo>
                <a:lnTo>
                  <a:pt x="693" y="218"/>
                </a:lnTo>
                <a:lnTo>
                  <a:pt x="706" y="219"/>
                </a:lnTo>
                <a:lnTo>
                  <a:pt x="702" y="268"/>
                </a:lnTo>
                <a:lnTo>
                  <a:pt x="690" y="270"/>
                </a:lnTo>
                <a:close/>
                <a:moveTo>
                  <a:pt x="712" y="310"/>
                </a:moveTo>
                <a:lnTo>
                  <a:pt x="709" y="307"/>
                </a:lnTo>
                <a:lnTo>
                  <a:pt x="690" y="270"/>
                </a:lnTo>
                <a:lnTo>
                  <a:pt x="702" y="264"/>
                </a:lnTo>
                <a:lnTo>
                  <a:pt x="721" y="301"/>
                </a:lnTo>
                <a:lnTo>
                  <a:pt x="712" y="310"/>
                </a:lnTo>
                <a:close/>
                <a:moveTo>
                  <a:pt x="788" y="336"/>
                </a:moveTo>
                <a:lnTo>
                  <a:pt x="780" y="346"/>
                </a:lnTo>
                <a:lnTo>
                  <a:pt x="712" y="310"/>
                </a:lnTo>
                <a:lnTo>
                  <a:pt x="718" y="299"/>
                </a:lnTo>
                <a:lnTo>
                  <a:pt x="786" y="335"/>
                </a:lnTo>
                <a:lnTo>
                  <a:pt x="788" y="336"/>
                </a:lnTo>
                <a:close/>
                <a:moveTo>
                  <a:pt x="889" y="459"/>
                </a:moveTo>
                <a:lnTo>
                  <a:pt x="889" y="459"/>
                </a:lnTo>
                <a:lnTo>
                  <a:pt x="779" y="345"/>
                </a:lnTo>
                <a:lnTo>
                  <a:pt x="788" y="336"/>
                </a:lnTo>
                <a:lnTo>
                  <a:pt x="898" y="450"/>
                </a:lnTo>
                <a:lnTo>
                  <a:pt x="889" y="459"/>
                </a:lnTo>
                <a:close/>
                <a:moveTo>
                  <a:pt x="974" y="525"/>
                </a:moveTo>
                <a:lnTo>
                  <a:pt x="964" y="533"/>
                </a:lnTo>
                <a:lnTo>
                  <a:pt x="889" y="459"/>
                </a:lnTo>
                <a:lnTo>
                  <a:pt x="898" y="450"/>
                </a:lnTo>
                <a:lnTo>
                  <a:pt x="973" y="524"/>
                </a:lnTo>
                <a:lnTo>
                  <a:pt x="974" y="525"/>
                </a:lnTo>
                <a:close/>
                <a:moveTo>
                  <a:pt x="1048" y="639"/>
                </a:moveTo>
                <a:lnTo>
                  <a:pt x="1037" y="643"/>
                </a:lnTo>
                <a:lnTo>
                  <a:pt x="963" y="532"/>
                </a:lnTo>
                <a:lnTo>
                  <a:pt x="974" y="525"/>
                </a:lnTo>
                <a:lnTo>
                  <a:pt x="1047" y="636"/>
                </a:lnTo>
                <a:lnTo>
                  <a:pt x="1048" y="639"/>
                </a:lnTo>
                <a:close/>
                <a:moveTo>
                  <a:pt x="1042" y="678"/>
                </a:moveTo>
                <a:lnTo>
                  <a:pt x="1038" y="673"/>
                </a:lnTo>
                <a:lnTo>
                  <a:pt x="1036" y="640"/>
                </a:lnTo>
                <a:lnTo>
                  <a:pt x="1048" y="639"/>
                </a:lnTo>
                <a:lnTo>
                  <a:pt x="1051" y="672"/>
                </a:lnTo>
                <a:lnTo>
                  <a:pt x="1042" y="678"/>
                </a:lnTo>
                <a:close/>
                <a:moveTo>
                  <a:pt x="1005" y="661"/>
                </a:moveTo>
                <a:lnTo>
                  <a:pt x="1010" y="650"/>
                </a:lnTo>
                <a:lnTo>
                  <a:pt x="1047" y="666"/>
                </a:lnTo>
                <a:lnTo>
                  <a:pt x="1042" y="678"/>
                </a:lnTo>
                <a:lnTo>
                  <a:pt x="1005" y="661"/>
                </a:lnTo>
                <a:close/>
                <a:moveTo>
                  <a:pt x="966" y="635"/>
                </a:moveTo>
                <a:lnTo>
                  <a:pt x="974" y="633"/>
                </a:lnTo>
                <a:lnTo>
                  <a:pt x="1010" y="650"/>
                </a:lnTo>
                <a:lnTo>
                  <a:pt x="1005" y="661"/>
                </a:lnTo>
                <a:lnTo>
                  <a:pt x="969" y="644"/>
                </a:lnTo>
                <a:lnTo>
                  <a:pt x="966" y="635"/>
                </a:lnTo>
                <a:close/>
                <a:moveTo>
                  <a:pt x="943" y="672"/>
                </a:moveTo>
                <a:lnTo>
                  <a:pt x="944" y="669"/>
                </a:lnTo>
                <a:lnTo>
                  <a:pt x="966" y="635"/>
                </a:lnTo>
                <a:lnTo>
                  <a:pt x="977" y="642"/>
                </a:lnTo>
                <a:lnTo>
                  <a:pt x="955" y="676"/>
                </a:lnTo>
                <a:lnTo>
                  <a:pt x="943" y="672"/>
                </a:lnTo>
                <a:close/>
                <a:moveTo>
                  <a:pt x="949" y="755"/>
                </a:moveTo>
                <a:lnTo>
                  <a:pt x="936" y="752"/>
                </a:lnTo>
                <a:lnTo>
                  <a:pt x="943" y="672"/>
                </a:lnTo>
                <a:lnTo>
                  <a:pt x="956" y="673"/>
                </a:lnTo>
                <a:lnTo>
                  <a:pt x="949" y="753"/>
                </a:lnTo>
                <a:lnTo>
                  <a:pt x="949" y="755"/>
                </a:lnTo>
                <a:close/>
                <a:moveTo>
                  <a:pt x="915" y="834"/>
                </a:moveTo>
                <a:lnTo>
                  <a:pt x="907" y="826"/>
                </a:lnTo>
                <a:lnTo>
                  <a:pt x="937" y="750"/>
                </a:lnTo>
                <a:lnTo>
                  <a:pt x="949" y="755"/>
                </a:lnTo>
                <a:lnTo>
                  <a:pt x="919" y="830"/>
                </a:lnTo>
                <a:lnTo>
                  <a:pt x="915" y="834"/>
                </a:lnTo>
                <a:close/>
                <a:moveTo>
                  <a:pt x="853" y="859"/>
                </a:moveTo>
                <a:lnTo>
                  <a:pt x="851" y="847"/>
                </a:lnTo>
                <a:lnTo>
                  <a:pt x="910" y="822"/>
                </a:lnTo>
                <a:lnTo>
                  <a:pt x="915" y="834"/>
                </a:lnTo>
                <a:lnTo>
                  <a:pt x="856" y="859"/>
                </a:lnTo>
                <a:lnTo>
                  <a:pt x="853" y="859"/>
                </a:lnTo>
                <a:close/>
                <a:moveTo>
                  <a:pt x="811" y="850"/>
                </a:moveTo>
                <a:lnTo>
                  <a:pt x="816" y="839"/>
                </a:lnTo>
                <a:lnTo>
                  <a:pt x="855" y="847"/>
                </a:lnTo>
                <a:lnTo>
                  <a:pt x="853" y="859"/>
                </a:lnTo>
                <a:lnTo>
                  <a:pt x="813" y="851"/>
                </a:lnTo>
                <a:lnTo>
                  <a:pt x="811" y="850"/>
                </a:lnTo>
                <a:close/>
                <a:moveTo>
                  <a:pt x="744" y="792"/>
                </a:moveTo>
                <a:lnTo>
                  <a:pt x="745" y="793"/>
                </a:lnTo>
                <a:lnTo>
                  <a:pt x="818" y="839"/>
                </a:lnTo>
                <a:lnTo>
                  <a:pt x="811" y="850"/>
                </a:lnTo>
                <a:lnTo>
                  <a:pt x="738" y="803"/>
                </a:lnTo>
                <a:lnTo>
                  <a:pt x="744" y="792"/>
                </a:lnTo>
                <a:close/>
                <a:moveTo>
                  <a:pt x="661" y="758"/>
                </a:moveTo>
                <a:lnTo>
                  <a:pt x="670" y="750"/>
                </a:lnTo>
                <a:lnTo>
                  <a:pt x="744" y="792"/>
                </a:lnTo>
                <a:lnTo>
                  <a:pt x="738" y="804"/>
                </a:lnTo>
                <a:lnTo>
                  <a:pt x="664" y="762"/>
                </a:lnTo>
                <a:lnTo>
                  <a:pt x="661" y="758"/>
                </a:lnTo>
                <a:close/>
                <a:moveTo>
                  <a:pt x="645" y="683"/>
                </a:moveTo>
                <a:lnTo>
                  <a:pt x="646" y="683"/>
                </a:lnTo>
                <a:lnTo>
                  <a:pt x="673" y="754"/>
                </a:lnTo>
                <a:lnTo>
                  <a:pt x="661" y="758"/>
                </a:lnTo>
                <a:lnTo>
                  <a:pt x="634" y="688"/>
                </a:lnTo>
                <a:lnTo>
                  <a:pt x="645" y="683"/>
                </a:lnTo>
                <a:close/>
                <a:moveTo>
                  <a:pt x="620" y="631"/>
                </a:moveTo>
                <a:lnTo>
                  <a:pt x="623" y="634"/>
                </a:lnTo>
                <a:lnTo>
                  <a:pt x="645" y="683"/>
                </a:lnTo>
                <a:lnTo>
                  <a:pt x="634" y="688"/>
                </a:lnTo>
                <a:lnTo>
                  <a:pt x="611" y="639"/>
                </a:lnTo>
                <a:lnTo>
                  <a:pt x="620" y="631"/>
                </a:lnTo>
                <a:close/>
                <a:moveTo>
                  <a:pt x="568" y="599"/>
                </a:moveTo>
                <a:lnTo>
                  <a:pt x="570" y="600"/>
                </a:lnTo>
                <a:lnTo>
                  <a:pt x="620" y="631"/>
                </a:lnTo>
                <a:lnTo>
                  <a:pt x="614" y="642"/>
                </a:lnTo>
                <a:lnTo>
                  <a:pt x="563" y="611"/>
                </a:lnTo>
                <a:lnTo>
                  <a:pt x="568" y="599"/>
                </a:lnTo>
                <a:close/>
                <a:moveTo>
                  <a:pt x="513" y="594"/>
                </a:moveTo>
                <a:lnTo>
                  <a:pt x="520" y="585"/>
                </a:lnTo>
                <a:lnTo>
                  <a:pt x="568" y="599"/>
                </a:lnTo>
                <a:lnTo>
                  <a:pt x="565" y="611"/>
                </a:lnTo>
                <a:lnTo>
                  <a:pt x="517" y="597"/>
                </a:lnTo>
                <a:lnTo>
                  <a:pt x="513" y="594"/>
                </a:lnTo>
                <a:close/>
                <a:moveTo>
                  <a:pt x="485" y="544"/>
                </a:moveTo>
                <a:lnTo>
                  <a:pt x="496" y="540"/>
                </a:lnTo>
                <a:lnTo>
                  <a:pt x="524" y="588"/>
                </a:lnTo>
                <a:lnTo>
                  <a:pt x="513" y="594"/>
                </a:lnTo>
                <a:lnTo>
                  <a:pt x="486" y="546"/>
                </a:lnTo>
                <a:lnTo>
                  <a:pt x="485" y="544"/>
                </a:lnTo>
                <a:close/>
                <a:moveTo>
                  <a:pt x="478" y="485"/>
                </a:moveTo>
                <a:lnTo>
                  <a:pt x="489" y="488"/>
                </a:lnTo>
                <a:lnTo>
                  <a:pt x="497" y="542"/>
                </a:lnTo>
                <a:lnTo>
                  <a:pt x="485" y="544"/>
                </a:lnTo>
                <a:lnTo>
                  <a:pt x="476" y="490"/>
                </a:lnTo>
                <a:lnTo>
                  <a:pt x="478" y="485"/>
                </a:lnTo>
                <a:close/>
                <a:moveTo>
                  <a:pt x="521" y="455"/>
                </a:moveTo>
                <a:lnTo>
                  <a:pt x="520" y="457"/>
                </a:lnTo>
                <a:lnTo>
                  <a:pt x="487" y="493"/>
                </a:lnTo>
                <a:lnTo>
                  <a:pt x="478" y="485"/>
                </a:lnTo>
                <a:lnTo>
                  <a:pt x="510" y="449"/>
                </a:lnTo>
                <a:lnTo>
                  <a:pt x="521" y="455"/>
                </a:lnTo>
                <a:close/>
                <a:moveTo>
                  <a:pt x="532" y="417"/>
                </a:moveTo>
                <a:lnTo>
                  <a:pt x="533" y="424"/>
                </a:lnTo>
                <a:lnTo>
                  <a:pt x="521" y="455"/>
                </a:lnTo>
                <a:lnTo>
                  <a:pt x="509" y="451"/>
                </a:lnTo>
                <a:lnTo>
                  <a:pt x="521" y="420"/>
                </a:lnTo>
                <a:lnTo>
                  <a:pt x="532" y="417"/>
                </a:lnTo>
                <a:close/>
                <a:moveTo>
                  <a:pt x="497" y="380"/>
                </a:moveTo>
                <a:lnTo>
                  <a:pt x="497" y="380"/>
                </a:lnTo>
                <a:lnTo>
                  <a:pt x="532" y="417"/>
                </a:lnTo>
                <a:lnTo>
                  <a:pt x="522" y="426"/>
                </a:lnTo>
                <a:lnTo>
                  <a:pt x="488" y="389"/>
                </a:lnTo>
                <a:lnTo>
                  <a:pt x="497" y="380"/>
                </a:lnTo>
                <a:close/>
                <a:moveTo>
                  <a:pt x="459" y="361"/>
                </a:moveTo>
                <a:lnTo>
                  <a:pt x="469" y="354"/>
                </a:lnTo>
                <a:lnTo>
                  <a:pt x="497" y="380"/>
                </a:lnTo>
                <a:lnTo>
                  <a:pt x="488" y="389"/>
                </a:lnTo>
                <a:lnTo>
                  <a:pt x="460" y="363"/>
                </a:lnTo>
                <a:lnTo>
                  <a:pt x="459" y="361"/>
                </a:lnTo>
                <a:close/>
                <a:moveTo>
                  <a:pt x="439" y="319"/>
                </a:moveTo>
                <a:lnTo>
                  <a:pt x="451" y="317"/>
                </a:lnTo>
                <a:lnTo>
                  <a:pt x="470" y="355"/>
                </a:lnTo>
                <a:lnTo>
                  <a:pt x="459" y="361"/>
                </a:lnTo>
                <a:lnTo>
                  <a:pt x="440" y="323"/>
                </a:lnTo>
                <a:lnTo>
                  <a:pt x="439" y="319"/>
                </a:lnTo>
                <a:close/>
                <a:moveTo>
                  <a:pt x="455" y="273"/>
                </a:moveTo>
                <a:lnTo>
                  <a:pt x="458" y="279"/>
                </a:lnTo>
                <a:lnTo>
                  <a:pt x="452" y="321"/>
                </a:lnTo>
                <a:lnTo>
                  <a:pt x="439" y="319"/>
                </a:lnTo>
                <a:lnTo>
                  <a:pt x="445" y="277"/>
                </a:lnTo>
                <a:lnTo>
                  <a:pt x="455" y="273"/>
                </a:lnTo>
                <a:close/>
                <a:moveTo>
                  <a:pt x="416" y="261"/>
                </a:moveTo>
                <a:lnTo>
                  <a:pt x="425" y="252"/>
                </a:lnTo>
                <a:lnTo>
                  <a:pt x="455" y="273"/>
                </a:lnTo>
                <a:lnTo>
                  <a:pt x="448" y="283"/>
                </a:lnTo>
                <a:lnTo>
                  <a:pt x="418" y="263"/>
                </a:lnTo>
                <a:lnTo>
                  <a:pt x="416" y="261"/>
                </a:lnTo>
                <a:close/>
                <a:moveTo>
                  <a:pt x="406" y="233"/>
                </a:moveTo>
                <a:lnTo>
                  <a:pt x="415" y="235"/>
                </a:lnTo>
                <a:lnTo>
                  <a:pt x="427" y="254"/>
                </a:lnTo>
                <a:lnTo>
                  <a:pt x="416" y="261"/>
                </a:lnTo>
                <a:lnTo>
                  <a:pt x="404" y="242"/>
                </a:lnTo>
                <a:lnTo>
                  <a:pt x="406" y="233"/>
                </a:lnTo>
                <a:close/>
                <a:moveTo>
                  <a:pt x="382" y="263"/>
                </a:moveTo>
                <a:lnTo>
                  <a:pt x="377" y="251"/>
                </a:lnTo>
                <a:lnTo>
                  <a:pt x="406" y="233"/>
                </a:lnTo>
                <a:lnTo>
                  <a:pt x="413" y="244"/>
                </a:lnTo>
                <a:lnTo>
                  <a:pt x="384" y="262"/>
                </a:lnTo>
                <a:lnTo>
                  <a:pt x="382" y="263"/>
                </a:lnTo>
                <a:close/>
                <a:moveTo>
                  <a:pt x="336" y="260"/>
                </a:moveTo>
                <a:lnTo>
                  <a:pt x="336" y="260"/>
                </a:lnTo>
                <a:lnTo>
                  <a:pt x="379" y="250"/>
                </a:lnTo>
                <a:lnTo>
                  <a:pt x="382" y="263"/>
                </a:lnTo>
                <a:lnTo>
                  <a:pt x="339" y="272"/>
                </a:lnTo>
                <a:lnTo>
                  <a:pt x="336" y="260"/>
                </a:lnTo>
                <a:close/>
                <a:moveTo>
                  <a:pt x="296" y="271"/>
                </a:moveTo>
                <a:lnTo>
                  <a:pt x="298" y="271"/>
                </a:lnTo>
                <a:lnTo>
                  <a:pt x="336" y="260"/>
                </a:lnTo>
                <a:lnTo>
                  <a:pt x="339" y="272"/>
                </a:lnTo>
                <a:lnTo>
                  <a:pt x="301" y="283"/>
                </a:lnTo>
                <a:lnTo>
                  <a:pt x="296" y="271"/>
                </a:lnTo>
                <a:close/>
                <a:moveTo>
                  <a:pt x="266" y="290"/>
                </a:moveTo>
                <a:lnTo>
                  <a:pt x="269" y="287"/>
                </a:lnTo>
                <a:lnTo>
                  <a:pt x="296" y="271"/>
                </a:lnTo>
                <a:lnTo>
                  <a:pt x="302" y="282"/>
                </a:lnTo>
                <a:lnTo>
                  <a:pt x="275" y="298"/>
                </a:lnTo>
                <a:lnTo>
                  <a:pt x="266" y="290"/>
                </a:lnTo>
                <a:close/>
                <a:moveTo>
                  <a:pt x="263" y="336"/>
                </a:moveTo>
                <a:lnTo>
                  <a:pt x="251" y="330"/>
                </a:lnTo>
                <a:lnTo>
                  <a:pt x="266" y="290"/>
                </a:lnTo>
                <a:lnTo>
                  <a:pt x="278" y="294"/>
                </a:lnTo>
                <a:lnTo>
                  <a:pt x="264" y="334"/>
                </a:lnTo>
                <a:lnTo>
                  <a:pt x="263" y="336"/>
                </a:lnTo>
                <a:close/>
                <a:moveTo>
                  <a:pt x="237" y="366"/>
                </a:moveTo>
                <a:lnTo>
                  <a:pt x="230" y="357"/>
                </a:lnTo>
                <a:lnTo>
                  <a:pt x="252" y="328"/>
                </a:lnTo>
                <a:lnTo>
                  <a:pt x="263" y="336"/>
                </a:lnTo>
                <a:lnTo>
                  <a:pt x="240" y="365"/>
                </a:lnTo>
                <a:lnTo>
                  <a:pt x="237" y="366"/>
                </a:lnTo>
                <a:close/>
                <a:moveTo>
                  <a:pt x="187" y="389"/>
                </a:moveTo>
                <a:lnTo>
                  <a:pt x="182" y="378"/>
                </a:lnTo>
                <a:lnTo>
                  <a:pt x="232" y="355"/>
                </a:lnTo>
                <a:lnTo>
                  <a:pt x="237" y="366"/>
                </a:lnTo>
                <a:lnTo>
                  <a:pt x="187" y="389"/>
                </a:lnTo>
                <a:close/>
                <a:moveTo>
                  <a:pt x="147" y="407"/>
                </a:moveTo>
                <a:lnTo>
                  <a:pt x="144" y="394"/>
                </a:lnTo>
                <a:lnTo>
                  <a:pt x="182" y="378"/>
                </a:lnTo>
                <a:lnTo>
                  <a:pt x="187" y="389"/>
                </a:lnTo>
                <a:lnTo>
                  <a:pt x="149" y="406"/>
                </a:lnTo>
                <a:lnTo>
                  <a:pt x="147" y="407"/>
                </a:lnTo>
                <a:close/>
                <a:moveTo>
                  <a:pt x="108" y="410"/>
                </a:moveTo>
                <a:lnTo>
                  <a:pt x="110" y="397"/>
                </a:lnTo>
                <a:lnTo>
                  <a:pt x="145" y="394"/>
                </a:lnTo>
                <a:lnTo>
                  <a:pt x="147" y="407"/>
                </a:lnTo>
                <a:lnTo>
                  <a:pt x="111" y="410"/>
                </a:lnTo>
                <a:lnTo>
                  <a:pt x="108" y="410"/>
                </a:lnTo>
                <a:close/>
              </a:path>
            </a:pathLst>
          </a:custGeom>
          <a:solidFill>
            <a:srgbClr val="FF6600"/>
          </a:solidFill>
          <a:ln w="9525">
            <a:noFill/>
            <a:round/>
            <a:headEnd/>
            <a:tailEnd/>
          </a:ln>
        </p:spPr>
        <p:txBody>
          <a:bodyPr/>
          <a:lstStyle/>
          <a:p>
            <a:endParaRPr lang="en-US"/>
          </a:p>
        </p:txBody>
      </p:sp>
      <p:sp>
        <p:nvSpPr>
          <p:cNvPr id="27716" name="Freeform 80"/>
          <p:cNvSpPr>
            <a:spLocks noEditPoints="1"/>
          </p:cNvSpPr>
          <p:nvPr/>
        </p:nvSpPr>
        <p:spPr bwMode="auto">
          <a:xfrm>
            <a:off x="2933700" y="1262063"/>
            <a:ext cx="795338" cy="782637"/>
          </a:xfrm>
          <a:custGeom>
            <a:avLst/>
            <a:gdLst>
              <a:gd name="T0" fmla="*/ 2147483647 w 501"/>
              <a:gd name="T1" fmla="*/ 2147483647 h 493"/>
              <a:gd name="T2" fmla="*/ 2147483647 w 501"/>
              <a:gd name="T3" fmla="*/ 2147483647 h 493"/>
              <a:gd name="T4" fmla="*/ 2147483647 w 501"/>
              <a:gd name="T5" fmla="*/ 2147483647 h 493"/>
              <a:gd name="T6" fmla="*/ 2147483647 w 501"/>
              <a:gd name="T7" fmla="*/ 2147483647 h 493"/>
              <a:gd name="T8" fmla="*/ 2147483647 w 501"/>
              <a:gd name="T9" fmla="*/ 2147483647 h 493"/>
              <a:gd name="T10" fmla="*/ 2147483647 w 501"/>
              <a:gd name="T11" fmla="*/ 2147483647 h 493"/>
              <a:gd name="T12" fmla="*/ 2147483647 w 501"/>
              <a:gd name="T13" fmla="*/ 2147483647 h 493"/>
              <a:gd name="T14" fmla="*/ 2147483647 w 501"/>
              <a:gd name="T15" fmla="*/ 2147483647 h 493"/>
              <a:gd name="T16" fmla="*/ 2147483647 w 501"/>
              <a:gd name="T17" fmla="*/ 2147483647 h 493"/>
              <a:gd name="T18" fmla="*/ 2147483647 w 501"/>
              <a:gd name="T19" fmla="*/ 2147483647 h 493"/>
              <a:gd name="T20" fmla="*/ 2147483647 w 501"/>
              <a:gd name="T21" fmla="*/ 2147483647 h 493"/>
              <a:gd name="T22" fmla="*/ 2147483647 w 501"/>
              <a:gd name="T23" fmla="*/ 2147483647 h 493"/>
              <a:gd name="T24" fmla="*/ 2147483647 w 501"/>
              <a:gd name="T25" fmla="*/ 2147483647 h 493"/>
              <a:gd name="T26" fmla="*/ 2147483647 w 501"/>
              <a:gd name="T27" fmla="*/ 2147483647 h 493"/>
              <a:gd name="T28" fmla="*/ 2147483647 w 501"/>
              <a:gd name="T29" fmla="*/ 2147483647 h 493"/>
              <a:gd name="T30" fmla="*/ 2147483647 w 501"/>
              <a:gd name="T31" fmla="*/ 2147483647 h 493"/>
              <a:gd name="T32" fmla="*/ 2147483647 w 501"/>
              <a:gd name="T33" fmla="*/ 2147483647 h 493"/>
              <a:gd name="T34" fmla="*/ 2147483647 w 501"/>
              <a:gd name="T35" fmla="*/ 2147483647 h 493"/>
              <a:gd name="T36" fmla="*/ 2147483647 w 501"/>
              <a:gd name="T37" fmla="*/ 2147483647 h 493"/>
              <a:gd name="T38" fmla="*/ 2147483647 w 501"/>
              <a:gd name="T39" fmla="*/ 2147483647 h 493"/>
              <a:gd name="T40" fmla="*/ 2147483647 w 501"/>
              <a:gd name="T41" fmla="*/ 2147483647 h 493"/>
              <a:gd name="T42" fmla="*/ 2147483647 w 501"/>
              <a:gd name="T43" fmla="*/ 2147483647 h 493"/>
              <a:gd name="T44" fmla="*/ 2147483647 w 501"/>
              <a:gd name="T45" fmla="*/ 2147483647 h 493"/>
              <a:gd name="T46" fmla="*/ 2147483647 w 501"/>
              <a:gd name="T47" fmla="*/ 2147483647 h 493"/>
              <a:gd name="T48" fmla="*/ 2147483647 w 501"/>
              <a:gd name="T49" fmla="*/ 2147483647 h 493"/>
              <a:gd name="T50" fmla="*/ 2147483647 w 501"/>
              <a:gd name="T51" fmla="*/ 2147483647 h 493"/>
              <a:gd name="T52" fmla="*/ 2147483647 w 501"/>
              <a:gd name="T53" fmla="*/ 2147483647 h 493"/>
              <a:gd name="T54" fmla="*/ 2147483647 w 501"/>
              <a:gd name="T55" fmla="*/ 2147483647 h 493"/>
              <a:gd name="T56" fmla="*/ 2147483647 w 501"/>
              <a:gd name="T57" fmla="*/ 2147483647 h 493"/>
              <a:gd name="T58" fmla="*/ 2147483647 w 501"/>
              <a:gd name="T59" fmla="*/ 2147483647 h 493"/>
              <a:gd name="T60" fmla="*/ 2147483647 w 501"/>
              <a:gd name="T61" fmla="*/ 2147483647 h 493"/>
              <a:gd name="T62" fmla="*/ 0 w 501"/>
              <a:gd name="T63" fmla="*/ 2147483647 h 493"/>
              <a:gd name="T64" fmla="*/ 2147483647 w 501"/>
              <a:gd name="T65" fmla="*/ 2147483647 h 493"/>
              <a:gd name="T66" fmla="*/ 2147483647 w 501"/>
              <a:gd name="T67" fmla="*/ 2147483647 h 493"/>
              <a:gd name="T68" fmla="*/ 0 w 501"/>
              <a:gd name="T69" fmla="*/ 2147483647 h 493"/>
              <a:gd name="T70" fmla="*/ 2147483647 w 501"/>
              <a:gd name="T71" fmla="*/ 2147483647 h 493"/>
              <a:gd name="T72" fmla="*/ 2147483647 w 501"/>
              <a:gd name="T73" fmla="*/ 2147483647 h 493"/>
              <a:gd name="T74" fmla="*/ 2147483647 w 501"/>
              <a:gd name="T75" fmla="*/ 0 h 493"/>
              <a:gd name="T76" fmla="*/ 2147483647 w 501"/>
              <a:gd name="T77" fmla="*/ 2147483647 h 493"/>
              <a:gd name="T78" fmla="*/ 2147483647 w 501"/>
              <a:gd name="T79" fmla="*/ 2147483647 h 493"/>
              <a:gd name="T80" fmla="*/ 2147483647 w 501"/>
              <a:gd name="T81" fmla="*/ 0 h 493"/>
              <a:gd name="T82" fmla="*/ 2147483647 w 501"/>
              <a:gd name="T83" fmla="*/ 2147483647 h 493"/>
              <a:gd name="T84" fmla="*/ 2147483647 w 501"/>
              <a:gd name="T85" fmla="*/ 2147483647 h 493"/>
              <a:gd name="T86" fmla="*/ 2147483647 w 501"/>
              <a:gd name="T87" fmla="*/ 2147483647 h 493"/>
              <a:gd name="T88" fmla="*/ 2147483647 w 501"/>
              <a:gd name="T89" fmla="*/ 2147483647 h 4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1"/>
              <a:gd name="T136" fmla="*/ 0 h 493"/>
              <a:gd name="T137" fmla="*/ 501 w 501"/>
              <a:gd name="T138" fmla="*/ 493 h 4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1" h="493">
                <a:moveTo>
                  <a:pt x="201" y="200"/>
                </a:moveTo>
                <a:lnTo>
                  <a:pt x="200" y="198"/>
                </a:lnTo>
                <a:lnTo>
                  <a:pt x="141" y="121"/>
                </a:lnTo>
                <a:lnTo>
                  <a:pt x="151" y="114"/>
                </a:lnTo>
                <a:lnTo>
                  <a:pt x="210" y="191"/>
                </a:lnTo>
                <a:lnTo>
                  <a:pt x="201" y="200"/>
                </a:lnTo>
                <a:close/>
                <a:moveTo>
                  <a:pt x="281" y="257"/>
                </a:moveTo>
                <a:lnTo>
                  <a:pt x="280" y="256"/>
                </a:lnTo>
                <a:lnTo>
                  <a:pt x="201" y="200"/>
                </a:lnTo>
                <a:lnTo>
                  <a:pt x="209" y="189"/>
                </a:lnTo>
                <a:lnTo>
                  <a:pt x="287" y="246"/>
                </a:lnTo>
                <a:lnTo>
                  <a:pt x="281" y="257"/>
                </a:lnTo>
                <a:close/>
                <a:moveTo>
                  <a:pt x="366" y="284"/>
                </a:moveTo>
                <a:lnTo>
                  <a:pt x="358" y="294"/>
                </a:lnTo>
                <a:lnTo>
                  <a:pt x="281" y="257"/>
                </a:lnTo>
                <a:lnTo>
                  <a:pt x="286" y="245"/>
                </a:lnTo>
                <a:lnTo>
                  <a:pt x="364" y="282"/>
                </a:lnTo>
                <a:lnTo>
                  <a:pt x="366" y="284"/>
                </a:lnTo>
                <a:close/>
                <a:moveTo>
                  <a:pt x="407" y="348"/>
                </a:moveTo>
                <a:lnTo>
                  <a:pt x="405" y="346"/>
                </a:lnTo>
                <a:lnTo>
                  <a:pt x="356" y="292"/>
                </a:lnTo>
                <a:lnTo>
                  <a:pt x="366" y="284"/>
                </a:lnTo>
                <a:lnTo>
                  <a:pt x="414" y="338"/>
                </a:lnTo>
                <a:lnTo>
                  <a:pt x="407" y="348"/>
                </a:lnTo>
                <a:close/>
                <a:moveTo>
                  <a:pt x="484" y="373"/>
                </a:moveTo>
                <a:lnTo>
                  <a:pt x="475" y="381"/>
                </a:lnTo>
                <a:lnTo>
                  <a:pt x="407" y="348"/>
                </a:lnTo>
                <a:lnTo>
                  <a:pt x="412" y="336"/>
                </a:lnTo>
                <a:lnTo>
                  <a:pt x="480" y="370"/>
                </a:lnTo>
                <a:lnTo>
                  <a:pt x="484" y="373"/>
                </a:lnTo>
                <a:close/>
                <a:moveTo>
                  <a:pt x="500" y="428"/>
                </a:moveTo>
                <a:lnTo>
                  <a:pt x="489" y="426"/>
                </a:lnTo>
                <a:lnTo>
                  <a:pt x="472" y="378"/>
                </a:lnTo>
                <a:lnTo>
                  <a:pt x="484" y="373"/>
                </a:lnTo>
                <a:lnTo>
                  <a:pt x="501" y="422"/>
                </a:lnTo>
                <a:lnTo>
                  <a:pt x="500" y="428"/>
                </a:lnTo>
                <a:close/>
                <a:moveTo>
                  <a:pt x="467" y="469"/>
                </a:moveTo>
                <a:lnTo>
                  <a:pt x="461" y="459"/>
                </a:lnTo>
                <a:lnTo>
                  <a:pt x="490" y="420"/>
                </a:lnTo>
                <a:lnTo>
                  <a:pt x="500" y="428"/>
                </a:lnTo>
                <a:lnTo>
                  <a:pt x="471" y="466"/>
                </a:lnTo>
                <a:lnTo>
                  <a:pt x="467" y="469"/>
                </a:lnTo>
                <a:close/>
                <a:moveTo>
                  <a:pt x="376" y="492"/>
                </a:moveTo>
                <a:lnTo>
                  <a:pt x="376" y="480"/>
                </a:lnTo>
                <a:lnTo>
                  <a:pt x="464" y="456"/>
                </a:lnTo>
                <a:lnTo>
                  <a:pt x="467" y="469"/>
                </a:lnTo>
                <a:lnTo>
                  <a:pt x="379" y="493"/>
                </a:lnTo>
                <a:lnTo>
                  <a:pt x="376" y="492"/>
                </a:lnTo>
                <a:close/>
                <a:moveTo>
                  <a:pt x="281" y="443"/>
                </a:moveTo>
                <a:lnTo>
                  <a:pt x="281" y="443"/>
                </a:lnTo>
                <a:lnTo>
                  <a:pt x="380" y="480"/>
                </a:lnTo>
                <a:lnTo>
                  <a:pt x="376" y="492"/>
                </a:lnTo>
                <a:lnTo>
                  <a:pt x="276" y="456"/>
                </a:lnTo>
                <a:lnTo>
                  <a:pt x="281" y="443"/>
                </a:lnTo>
                <a:close/>
                <a:moveTo>
                  <a:pt x="193" y="428"/>
                </a:moveTo>
                <a:lnTo>
                  <a:pt x="197" y="416"/>
                </a:lnTo>
                <a:lnTo>
                  <a:pt x="281" y="443"/>
                </a:lnTo>
                <a:lnTo>
                  <a:pt x="277" y="456"/>
                </a:lnTo>
                <a:lnTo>
                  <a:pt x="193" y="428"/>
                </a:lnTo>
                <a:close/>
                <a:moveTo>
                  <a:pt x="119" y="400"/>
                </a:moveTo>
                <a:lnTo>
                  <a:pt x="127" y="390"/>
                </a:lnTo>
                <a:lnTo>
                  <a:pt x="197" y="416"/>
                </a:lnTo>
                <a:lnTo>
                  <a:pt x="193" y="428"/>
                </a:lnTo>
                <a:lnTo>
                  <a:pt x="122" y="402"/>
                </a:lnTo>
                <a:lnTo>
                  <a:pt x="119" y="400"/>
                </a:lnTo>
                <a:close/>
                <a:moveTo>
                  <a:pt x="72" y="344"/>
                </a:moveTo>
                <a:lnTo>
                  <a:pt x="83" y="337"/>
                </a:lnTo>
                <a:lnTo>
                  <a:pt x="129" y="392"/>
                </a:lnTo>
                <a:lnTo>
                  <a:pt x="119" y="400"/>
                </a:lnTo>
                <a:lnTo>
                  <a:pt x="73" y="345"/>
                </a:lnTo>
                <a:lnTo>
                  <a:pt x="72" y="344"/>
                </a:lnTo>
                <a:close/>
                <a:moveTo>
                  <a:pt x="58" y="285"/>
                </a:moveTo>
                <a:lnTo>
                  <a:pt x="84" y="338"/>
                </a:lnTo>
                <a:lnTo>
                  <a:pt x="72" y="344"/>
                </a:lnTo>
                <a:lnTo>
                  <a:pt x="47" y="291"/>
                </a:lnTo>
                <a:lnTo>
                  <a:pt x="58" y="285"/>
                </a:lnTo>
                <a:close/>
                <a:moveTo>
                  <a:pt x="29" y="224"/>
                </a:moveTo>
                <a:lnTo>
                  <a:pt x="29" y="225"/>
                </a:lnTo>
                <a:lnTo>
                  <a:pt x="58" y="285"/>
                </a:lnTo>
                <a:lnTo>
                  <a:pt x="47" y="291"/>
                </a:lnTo>
                <a:lnTo>
                  <a:pt x="17" y="230"/>
                </a:lnTo>
                <a:lnTo>
                  <a:pt x="29" y="224"/>
                </a:lnTo>
                <a:close/>
                <a:moveTo>
                  <a:pt x="7" y="212"/>
                </a:moveTo>
                <a:lnTo>
                  <a:pt x="19" y="209"/>
                </a:lnTo>
                <a:lnTo>
                  <a:pt x="29" y="224"/>
                </a:lnTo>
                <a:lnTo>
                  <a:pt x="18" y="231"/>
                </a:lnTo>
                <a:lnTo>
                  <a:pt x="8" y="215"/>
                </a:lnTo>
                <a:lnTo>
                  <a:pt x="7" y="212"/>
                </a:lnTo>
                <a:close/>
                <a:moveTo>
                  <a:pt x="19" y="173"/>
                </a:moveTo>
                <a:lnTo>
                  <a:pt x="19" y="174"/>
                </a:lnTo>
                <a:lnTo>
                  <a:pt x="20" y="212"/>
                </a:lnTo>
                <a:lnTo>
                  <a:pt x="7" y="212"/>
                </a:lnTo>
                <a:lnTo>
                  <a:pt x="7" y="174"/>
                </a:lnTo>
                <a:lnTo>
                  <a:pt x="19" y="173"/>
                </a:lnTo>
                <a:close/>
                <a:moveTo>
                  <a:pt x="0" y="134"/>
                </a:moveTo>
                <a:lnTo>
                  <a:pt x="13" y="133"/>
                </a:lnTo>
                <a:lnTo>
                  <a:pt x="19" y="173"/>
                </a:lnTo>
                <a:lnTo>
                  <a:pt x="7" y="175"/>
                </a:lnTo>
                <a:lnTo>
                  <a:pt x="0" y="135"/>
                </a:lnTo>
                <a:lnTo>
                  <a:pt x="0" y="134"/>
                </a:lnTo>
                <a:close/>
                <a:moveTo>
                  <a:pt x="5" y="76"/>
                </a:moveTo>
                <a:lnTo>
                  <a:pt x="17" y="79"/>
                </a:lnTo>
                <a:lnTo>
                  <a:pt x="13" y="135"/>
                </a:lnTo>
                <a:lnTo>
                  <a:pt x="0" y="134"/>
                </a:lnTo>
                <a:lnTo>
                  <a:pt x="4" y="78"/>
                </a:lnTo>
                <a:lnTo>
                  <a:pt x="5" y="76"/>
                </a:lnTo>
                <a:close/>
                <a:moveTo>
                  <a:pt x="31" y="31"/>
                </a:moveTo>
                <a:lnTo>
                  <a:pt x="41" y="39"/>
                </a:lnTo>
                <a:lnTo>
                  <a:pt x="16" y="82"/>
                </a:lnTo>
                <a:lnTo>
                  <a:pt x="5" y="76"/>
                </a:lnTo>
                <a:lnTo>
                  <a:pt x="30" y="33"/>
                </a:lnTo>
                <a:lnTo>
                  <a:pt x="31" y="31"/>
                </a:lnTo>
                <a:close/>
                <a:moveTo>
                  <a:pt x="78" y="0"/>
                </a:moveTo>
                <a:lnTo>
                  <a:pt x="79" y="11"/>
                </a:lnTo>
                <a:lnTo>
                  <a:pt x="39" y="41"/>
                </a:lnTo>
                <a:lnTo>
                  <a:pt x="31" y="31"/>
                </a:lnTo>
                <a:lnTo>
                  <a:pt x="71" y="1"/>
                </a:lnTo>
                <a:lnTo>
                  <a:pt x="78" y="0"/>
                </a:lnTo>
                <a:close/>
                <a:moveTo>
                  <a:pt x="110" y="19"/>
                </a:moveTo>
                <a:lnTo>
                  <a:pt x="101" y="27"/>
                </a:lnTo>
                <a:lnTo>
                  <a:pt x="72" y="11"/>
                </a:lnTo>
                <a:lnTo>
                  <a:pt x="78" y="0"/>
                </a:lnTo>
                <a:lnTo>
                  <a:pt x="107" y="16"/>
                </a:lnTo>
                <a:lnTo>
                  <a:pt x="110" y="19"/>
                </a:lnTo>
                <a:close/>
                <a:moveTo>
                  <a:pt x="116" y="76"/>
                </a:moveTo>
                <a:lnTo>
                  <a:pt x="115" y="75"/>
                </a:lnTo>
                <a:lnTo>
                  <a:pt x="98" y="23"/>
                </a:lnTo>
                <a:lnTo>
                  <a:pt x="110" y="19"/>
                </a:lnTo>
                <a:lnTo>
                  <a:pt x="127" y="71"/>
                </a:lnTo>
                <a:lnTo>
                  <a:pt x="116" y="76"/>
                </a:lnTo>
                <a:close/>
                <a:moveTo>
                  <a:pt x="141" y="121"/>
                </a:moveTo>
                <a:lnTo>
                  <a:pt x="140" y="121"/>
                </a:lnTo>
                <a:lnTo>
                  <a:pt x="116" y="76"/>
                </a:lnTo>
                <a:lnTo>
                  <a:pt x="127" y="70"/>
                </a:lnTo>
                <a:lnTo>
                  <a:pt x="151" y="115"/>
                </a:lnTo>
                <a:lnTo>
                  <a:pt x="141" y="121"/>
                </a:lnTo>
                <a:close/>
              </a:path>
            </a:pathLst>
          </a:custGeom>
          <a:solidFill>
            <a:srgbClr val="FF6600"/>
          </a:solidFill>
          <a:ln w="9525">
            <a:noFill/>
            <a:round/>
            <a:headEnd/>
            <a:tailEnd/>
          </a:ln>
        </p:spPr>
        <p:txBody>
          <a:bodyPr/>
          <a:lstStyle/>
          <a:p>
            <a:endParaRPr lang="en-US"/>
          </a:p>
        </p:txBody>
      </p:sp>
      <p:sp>
        <p:nvSpPr>
          <p:cNvPr id="27717" name="Freeform 87"/>
          <p:cNvSpPr>
            <a:spLocks noEditPoints="1"/>
          </p:cNvSpPr>
          <p:nvPr/>
        </p:nvSpPr>
        <p:spPr bwMode="auto">
          <a:xfrm>
            <a:off x="3214688" y="4219575"/>
            <a:ext cx="477837" cy="358775"/>
          </a:xfrm>
          <a:custGeom>
            <a:avLst/>
            <a:gdLst>
              <a:gd name="T0" fmla="*/ 2147483647 w 301"/>
              <a:gd name="T1" fmla="*/ 2147483647 h 226"/>
              <a:gd name="T2" fmla="*/ 2147483647 w 301"/>
              <a:gd name="T3" fmla="*/ 2147483647 h 226"/>
              <a:gd name="T4" fmla="*/ 2147483647 w 301"/>
              <a:gd name="T5" fmla="*/ 2147483647 h 226"/>
              <a:gd name="T6" fmla="*/ 2147483647 w 301"/>
              <a:gd name="T7" fmla="*/ 2147483647 h 226"/>
              <a:gd name="T8" fmla="*/ 2147483647 w 301"/>
              <a:gd name="T9" fmla="*/ 2147483647 h 226"/>
              <a:gd name="T10" fmla="*/ 2147483647 w 301"/>
              <a:gd name="T11" fmla="*/ 2147483647 h 226"/>
              <a:gd name="T12" fmla="*/ 2147483647 w 301"/>
              <a:gd name="T13" fmla="*/ 2147483647 h 226"/>
              <a:gd name="T14" fmla="*/ 2147483647 w 301"/>
              <a:gd name="T15" fmla="*/ 2147483647 h 226"/>
              <a:gd name="T16" fmla="*/ 2147483647 w 301"/>
              <a:gd name="T17" fmla="*/ 2147483647 h 226"/>
              <a:gd name="T18" fmla="*/ 2147483647 w 301"/>
              <a:gd name="T19" fmla="*/ 2147483647 h 226"/>
              <a:gd name="T20" fmla="*/ 2147483647 w 301"/>
              <a:gd name="T21" fmla="*/ 2147483647 h 226"/>
              <a:gd name="T22" fmla="*/ 2147483647 w 301"/>
              <a:gd name="T23" fmla="*/ 2147483647 h 226"/>
              <a:gd name="T24" fmla="*/ 2147483647 w 301"/>
              <a:gd name="T25" fmla="*/ 2147483647 h 226"/>
              <a:gd name="T26" fmla="*/ 2147483647 w 301"/>
              <a:gd name="T27" fmla="*/ 2147483647 h 226"/>
              <a:gd name="T28" fmla="*/ 2147483647 w 301"/>
              <a:gd name="T29" fmla="*/ 2147483647 h 226"/>
              <a:gd name="T30" fmla="*/ 2147483647 w 301"/>
              <a:gd name="T31" fmla="*/ 2147483647 h 226"/>
              <a:gd name="T32" fmla="*/ 2147483647 w 301"/>
              <a:gd name="T33" fmla="*/ 2147483647 h 226"/>
              <a:gd name="T34" fmla="*/ 2147483647 w 301"/>
              <a:gd name="T35" fmla="*/ 2147483647 h 226"/>
              <a:gd name="T36" fmla="*/ 2147483647 w 301"/>
              <a:gd name="T37" fmla="*/ 2147483647 h 226"/>
              <a:gd name="T38" fmla="*/ 2147483647 w 301"/>
              <a:gd name="T39" fmla="*/ 0 h 226"/>
              <a:gd name="T40" fmla="*/ 2147483647 w 301"/>
              <a:gd name="T41" fmla="*/ 2147483647 h 226"/>
              <a:gd name="T42" fmla="*/ 2147483647 w 301"/>
              <a:gd name="T43" fmla="*/ 0 h 226"/>
              <a:gd name="T44" fmla="*/ 2147483647 w 301"/>
              <a:gd name="T45" fmla="*/ 2147483647 h 226"/>
              <a:gd name="T46" fmla="*/ 2147483647 w 301"/>
              <a:gd name="T47" fmla="*/ 2147483647 h 226"/>
              <a:gd name="T48" fmla="*/ 2147483647 w 301"/>
              <a:gd name="T49" fmla="*/ 2147483647 h 226"/>
              <a:gd name="T50" fmla="*/ 2147483647 w 301"/>
              <a:gd name="T51" fmla="*/ 2147483647 h 226"/>
              <a:gd name="T52" fmla="*/ 2147483647 w 301"/>
              <a:gd name="T53" fmla="*/ 2147483647 h 226"/>
              <a:gd name="T54" fmla="*/ 2147483647 w 301"/>
              <a:gd name="T55" fmla="*/ 2147483647 h 226"/>
              <a:gd name="T56" fmla="*/ 2147483647 w 301"/>
              <a:gd name="T57" fmla="*/ 2147483647 h 226"/>
              <a:gd name="T58" fmla="*/ 2147483647 w 301"/>
              <a:gd name="T59" fmla="*/ 2147483647 h 226"/>
              <a:gd name="T60" fmla="*/ 2147483647 w 301"/>
              <a:gd name="T61" fmla="*/ 2147483647 h 226"/>
              <a:gd name="T62" fmla="*/ 2147483647 w 301"/>
              <a:gd name="T63" fmla="*/ 2147483647 h 226"/>
              <a:gd name="T64" fmla="*/ 2147483647 w 301"/>
              <a:gd name="T65" fmla="*/ 2147483647 h 226"/>
              <a:gd name="T66" fmla="*/ 2147483647 w 301"/>
              <a:gd name="T67" fmla="*/ 2147483647 h 226"/>
              <a:gd name="T68" fmla="*/ 2147483647 w 301"/>
              <a:gd name="T69" fmla="*/ 2147483647 h 226"/>
              <a:gd name="T70" fmla="*/ 2147483647 w 301"/>
              <a:gd name="T71" fmla="*/ 2147483647 h 226"/>
              <a:gd name="T72" fmla="*/ 2147483647 w 301"/>
              <a:gd name="T73" fmla="*/ 2147483647 h 226"/>
              <a:gd name="T74" fmla="*/ 2147483647 w 301"/>
              <a:gd name="T75" fmla="*/ 2147483647 h 226"/>
              <a:gd name="T76" fmla="*/ 2147483647 w 301"/>
              <a:gd name="T77" fmla="*/ 2147483647 h 226"/>
              <a:gd name="T78" fmla="*/ 2147483647 w 301"/>
              <a:gd name="T79" fmla="*/ 2147483647 h 226"/>
              <a:gd name="T80" fmla="*/ 2147483647 w 301"/>
              <a:gd name="T81" fmla="*/ 2147483647 h 226"/>
              <a:gd name="T82" fmla="*/ 2147483647 w 301"/>
              <a:gd name="T83" fmla="*/ 2147483647 h 226"/>
              <a:gd name="T84" fmla="*/ 2147483647 w 301"/>
              <a:gd name="T85" fmla="*/ 2147483647 h 226"/>
              <a:gd name="T86" fmla="*/ 2147483647 w 301"/>
              <a:gd name="T87" fmla="*/ 2147483647 h 226"/>
              <a:gd name="T88" fmla="*/ 2147483647 w 301"/>
              <a:gd name="T89" fmla="*/ 2147483647 h 226"/>
              <a:gd name="T90" fmla="*/ 2147483647 w 301"/>
              <a:gd name="T91" fmla="*/ 2147483647 h 226"/>
              <a:gd name="T92" fmla="*/ 2147483647 w 301"/>
              <a:gd name="T93" fmla="*/ 2147483647 h 226"/>
              <a:gd name="T94" fmla="*/ 2147483647 w 301"/>
              <a:gd name="T95" fmla="*/ 2147483647 h 226"/>
              <a:gd name="T96" fmla="*/ 2147483647 w 301"/>
              <a:gd name="T97" fmla="*/ 2147483647 h 226"/>
              <a:gd name="T98" fmla="*/ 2147483647 w 301"/>
              <a:gd name="T99" fmla="*/ 2147483647 h 226"/>
              <a:gd name="T100" fmla="*/ 2147483647 w 301"/>
              <a:gd name="T101" fmla="*/ 2147483647 h 226"/>
              <a:gd name="T102" fmla="*/ 2147483647 w 301"/>
              <a:gd name="T103" fmla="*/ 2147483647 h 226"/>
              <a:gd name="T104" fmla="*/ 2147483647 w 301"/>
              <a:gd name="T105" fmla="*/ 2147483647 h 226"/>
              <a:gd name="T106" fmla="*/ 2147483647 w 301"/>
              <a:gd name="T107" fmla="*/ 2147483647 h 226"/>
              <a:gd name="T108" fmla="*/ 2147483647 w 301"/>
              <a:gd name="T109" fmla="*/ 2147483647 h 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1"/>
              <a:gd name="T166" fmla="*/ 0 h 226"/>
              <a:gd name="T167" fmla="*/ 301 w 301"/>
              <a:gd name="T168" fmla="*/ 226 h 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1" h="226">
                <a:moveTo>
                  <a:pt x="234" y="223"/>
                </a:moveTo>
                <a:lnTo>
                  <a:pt x="233" y="215"/>
                </a:lnTo>
                <a:lnTo>
                  <a:pt x="271" y="195"/>
                </a:lnTo>
                <a:lnTo>
                  <a:pt x="275" y="203"/>
                </a:lnTo>
                <a:lnTo>
                  <a:pt x="237" y="222"/>
                </a:lnTo>
                <a:lnTo>
                  <a:pt x="234" y="223"/>
                </a:lnTo>
                <a:close/>
                <a:moveTo>
                  <a:pt x="211" y="211"/>
                </a:moveTo>
                <a:lnTo>
                  <a:pt x="213" y="211"/>
                </a:lnTo>
                <a:lnTo>
                  <a:pt x="236" y="214"/>
                </a:lnTo>
                <a:lnTo>
                  <a:pt x="234" y="223"/>
                </a:lnTo>
                <a:lnTo>
                  <a:pt x="211" y="219"/>
                </a:lnTo>
                <a:lnTo>
                  <a:pt x="211" y="211"/>
                </a:lnTo>
                <a:close/>
                <a:moveTo>
                  <a:pt x="176" y="226"/>
                </a:moveTo>
                <a:lnTo>
                  <a:pt x="177" y="217"/>
                </a:lnTo>
                <a:lnTo>
                  <a:pt x="211" y="211"/>
                </a:lnTo>
                <a:lnTo>
                  <a:pt x="213" y="219"/>
                </a:lnTo>
                <a:lnTo>
                  <a:pt x="178" y="226"/>
                </a:lnTo>
                <a:lnTo>
                  <a:pt x="176" y="226"/>
                </a:lnTo>
                <a:close/>
                <a:moveTo>
                  <a:pt x="115" y="204"/>
                </a:moveTo>
                <a:lnTo>
                  <a:pt x="118" y="196"/>
                </a:lnTo>
                <a:lnTo>
                  <a:pt x="179" y="218"/>
                </a:lnTo>
                <a:lnTo>
                  <a:pt x="176" y="226"/>
                </a:lnTo>
                <a:lnTo>
                  <a:pt x="115" y="204"/>
                </a:lnTo>
                <a:close/>
                <a:moveTo>
                  <a:pt x="45" y="174"/>
                </a:moveTo>
                <a:lnTo>
                  <a:pt x="50" y="169"/>
                </a:lnTo>
                <a:lnTo>
                  <a:pt x="118" y="196"/>
                </a:lnTo>
                <a:lnTo>
                  <a:pt x="115" y="204"/>
                </a:lnTo>
                <a:lnTo>
                  <a:pt x="47" y="177"/>
                </a:lnTo>
                <a:lnTo>
                  <a:pt x="45" y="174"/>
                </a:lnTo>
                <a:close/>
                <a:moveTo>
                  <a:pt x="44" y="144"/>
                </a:moveTo>
                <a:lnTo>
                  <a:pt x="44" y="144"/>
                </a:lnTo>
                <a:lnTo>
                  <a:pt x="53" y="172"/>
                </a:lnTo>
                <a:lnTo>
                  <a:pt x="45" y="174"/>
                </a:lnTo>
                <a:lnTo>
                  <a:pt x="36" y="147"/>
                </a:lnTo>
                <a:lnTo>
                  <a:pt x="44" y="144"/>
                </a:lnTo>
                <a:close/>
                <a:moveTo>
                  <a:pt x="7" y="86"/>
                </a:moveTo>
                <a:lnTo>
                  <a:pt x="15" y="83"/>
                </a:lnTo>
                <a:lnTo>
                  <a:pt x="44" y="144"/>
                </a:lnTo>
                <a:lnTo>
                  <a:pt x="37" y="147"/>
                </a:lnTo>
                <a:lnTo>
                  <a:pt x="7" y="87"/>
                </a:lnTo>
                <a:lnTo>
                  <a:pt x="7" y="86"/>
                </a:lnTo>
                <a:close/>
                <a:moveTo>
                  <a:pt x="1" y="47"/>
                </a:moveTo>
                <a:lnTo>
                  <a:pt x="8" y="49"/>
                </a:lnTo>
                <a:lnTo>
                  <a:pt x="15" y="84"/>
                </a:lnTo>
                <a:lnTo>
                  <a:pt x="7" y="86"/>
                </a:lnTo>
                <a:lnTo>
                  <a:pt x="0" y="51"/>
                </a:lnTo>
                <a:lnTo>
                  <a:pt x="1" y="47"/>
                </a:lnTo>
                <a:close/>
                <a:moveTo>
                  <a:pt x="32" y="31"/>
                </a:moveTo>
                <a:lnTo>
                  <a:pt x="31" y="31"/>
                </a:lnTo>
                <a:lnTo>
                  <a:pt x="7" y="53"/>
                </a:lnTo>
                <a:lnTo>
                  <a:pt x="1" y="47"/>
                </a:lnTo>
                <a:lnTo>
                  <a:pt x="26" y="25"/>
                </a:lnTo>
                <a:lnTo>
                  <a:pt x="32" y="31"/>
                </a:lnTo>
                <a:close/>
                <a:moveTo>
                  <a:pt x="45" y="0"/>
                </a:moveTo>
                <a:lnTo>
                  <a:pt x="49" y="7"/>
                </a:lnTo>
                <a:lnTo>
                  <a:pt x="32" y="31"/>
                </a:lnTo>
                <a:lnTo>
                  <a:pt x="25" y="26"/>
                </a:lnTo>
                <a:lnTo>
                  <a:pt x="42" y="2"/>
                </a:lnTo>
                <a:lnTo>
                  <a:pt x="45" y="0"/>
                </a:lnTo>
                <a:close/>
                <a:moveTo>
                  <a:pt x="73" y="0"/>
                </a:moveTo>
                <a:lnTo>
                  <a:pt x="73" y="9"/>
                </a:lnTo>
                <a:lnTo>
                  <a:pt x="45" y="9"/>
                </a:lnTo>
                <a:lnTo>
                  <a:pt x="45" y="0"/>
                </a:lnTo>
                <a:lnTo>
                  <a:pt x="73" y="0"/>
                </a:lnTo>
                <a:close/>
                <a:moveTo>
                  <a:pt x="123" y="5"/>
                </a:moveTo>
                <a:lnTo>
                  <a:pt x="121" y="13"/>
                </a:lnTo>
                <a:lnTo>
                  <a:pt x="72" y="9"/>
                </a:lnTo>
                <a:lnTo>
                  <a:pt x="73" y="0"/>
                </a:lnTo>
                <a:lnTo>
                  <a:pt x="122" y="5"/>
                </a:lnTo>
                <a:lnTo>
                  <a:pt x="123" y="5"/>
                </a:lnTo>
                <a:close/>
                <a:moveTo>
                  <a:pt x="139" y="22"/>
                </a:moveTo>
                <a:lnTo>
                  <a:pt x="136" y="21"/>
                </a:lnTo>
                <a:lnTo>
                  <a:pt x="120" y="13"/>
                </a:lnTo>
                <a:lnTo>
                  <a:pt x="123" y="5"/>
                </a:lnTo>
                <a:lnTo>
                  <a:pt x="140" y="14"/>
                </a:lnTo>
                <a:lnTo>
                  <a:pt x="139" y="22"/>
                </a:lnTo>
                <a:close/>
                <a:moveTo>
                  <a:pt x="168" y="9"/>
                </a:moveTo>
                <a:lnTo>
                  <a:pt x="166" y="17"/>
                </a:lnTo>
                <a:lnTo>
                  <a:pt x="139" y="22"/>
                </a:lnTo>
                <a:lnTo>
                  <a:pt x="138" y="13"/>
                </a:lnTo>
                <a:lnTo>
                  <a:pt x="165" y="9"/>
                </a:lnTo>
                <a:lnTo>
                  <a:pt x="168" y="9"/>
                </a:lnTo>
                <a:close/>
                <a:moveTo>
                  <a:pt x="188" y="21"/>
                </a:moveTo>
                <a:lnTo>
                  <a:pt x="182" y="26"/>
                </a:lnTo>
                <a:lnTo>
                  <a:pt x="164" y="16"/>
                </a:lnTo>
                <a:lnTo>
                  <a:pt x="168" y="9"/>
                </a:lnTo>
                <a:lnTo>
                  <a:pt x="186" y="19"/>
                </a:lnTo>
                <a:lnTo>
                  <a:pt x="188" y="21"/>
                </a:lnTo>
                <a:close/>
                <a:moveTo>
                  <a:pt x="185" y="47"/>
                </a:moveTo>
                <a:lnTo>
                  <a:pt x="184" y="45"/>
                </a:lnTo>
                <a:lnTo>
                  <a:pt x="179" y="23"/>
                </a:lnTo>
                <a:lnTo>
                  <a:pt x="188" y="21"/>
                </a:lnTo>
                <a:lnTo>
                  <a:pt x="192" y="43"/>
                </a:lnTo>
                <a:lnTo>
                  <a:pt x="185" y="47"/>
                </a:lnTo>
                <a:close/>
                <a:moveTo>
                  <a:pt x="200" y="60"/>
                </a:moveTo>
                <a:lnTo>
                  <a:pt x="197" y="59"/>
                </a:lnTo>
                <a:lnTo>
                  <a:pt x="185" y="47"/>
                </a:lnTo>
                <a:lnTo>
                  <a:pt x="191" y="41"/>
                </a:lnTo>
                <a:lnTo>
                  <a:pt x="203" y="53"/>
                </a:lnTo>
                <a:lnTo>
                  <a:pt x="200" y="60"/>
                </a:lnTo>
                <a:close/>
                <a:moveTo>
                  <a:pt x="219" y="60"/>
                </a:moveTo>
                <a:lnTo>
                  <a:pt x="200" y="60"/>
                </a:lnTo>
                <a:lnTo>
                  <a:pt x="200" y="51"/>
                </a:lnTo>
                <a:lnTo>
                  <a:pt x="219" y="51"/>
                </a:lnTo>
                <a:lnTo>
                  <a:pt x="219" y="60"/>
                </a:lnTo>
                <a:close/>
                <a:moveTo>
                  <a:pt x="253" y="60"/>
                </a:moveTo>
                <a:lnTo>
                  <a:pt x="219" y="60"/>
                </a:lnTo>
                <a:lnTo>
                  <a:pt x="219" y="51"/>
                </a:lnTo>
                <a:lnTo>
                  <a:pt x="253" y="51"/>
                </a:lnTo>
                <a:lnTo>
                  <a:pt x="253" y="60"/>
                </a:lnTo>
                <a:close/>
                <a:moveTo>
                  <a:pt x="278" y="54"/>
                </a:moveTo>
                <a:lnTo>
                  <a:pt x="274" y="60"/>
                </a:lnTo>
                <a:lnTo>
                  <a:pt x="253" y="60"/>
                </a:lnTo>
                <a:lnTo>
                  <a:pt x="253" y="51"/>
                </a:lnTo>
                <a:lnTo>
                  <a:pt x="274" y="51"/>
                </a:lnTo>
                <a:lnTo>
                  <a:pt x="278" y="54"/>
                </a:lnTo>
                <a:close/>
                <a:moveTo>
                  <a:pt x="274" y="69"/>
                </a:moveTo>
                <a:lnTo>
                  <a:pt x="274" y="69"/>
                </a:lnTo>
                <a:lnTo>
                  <a:pt x="270" y="57"/>
                </a:lnTo>
                <a:lnTo>
                  <a:pt x="278" y="54"/>
                </a:lnTo>
                <a:lnTo>
                  <a:pt x="282" y="67"/>
                </a:lnTo>
                <a:lnTo>
                  <a:pt x="274" y="69"/>
                </a:lnTo>
                <a:close/>
                <a:moveTo>
                  <a:pt x="294" y="96"/>
                </a:moveTo>
                <a:lnTo>
                  <a:pt x="286" y="99"/>
                </a:lnTo>
                <a:lnTo>
                  <a:pt x="274" y="69"/>
                </a:lnTo>
                <a:lnTo>
                  <a:pt x="282" y="66"/>
                </a:lnTo>
                <a:lnTo>
                  <a:pt x="294" y="96"/>
                </a:lnTo>
                <a:close/>
                <a:moveTo>
                  <a:pt x="300" y="117"/>
                </a:moveTo>
                <a:lnTo>
                  <a:pt x="292" y="118"/>
                </a:lnTo>
                <a:lnTo>
                  <a:pt x="286" y="99"/>
                </a:lnTo>
                <a:lnTo>
                  <a:pt x="294" y="96"/>
                </a:lnTo>
                <a:lnTo>
                  <a:pt x="300" y="115"/>
                </a:lnTo>
                <a:lnTo>
                  <a:pt x="300" y="117"/>
                </a:lnTo>
                <a:close/>
                <a:moveTo>
                  <a:pt x="301" y="142"/>
                </a:moveTo>
                <a:lnTo>
                  <a:pt x="293" y="142"/>
                </a:lnTo>
                <a:lnTo>
                  <a:pt x="292" y="117"/>
                </a:lnTo>
                <a:lnTo>
                  <a:pt x="300" y="117"/>
                </a:lnTo>
                <a:lnTo>
                  <a:pt x="301" y="142"/>
                </a:lnTo>
                <a:close/>
                <a:moveTo>
                  <a:pt x="293" y="174"/>
                </a:moveTo>
                <a:lnTo>
                  <a:pt x="289" y="169"/>
                </a:lnTo>
                <a:lnTo>
                  <a:pt x="293" y="141"/>
                </a:lnTo>
                <a:lnTo>
                  <a:pt x="301" y="142"/>
                </a:lnTo>
                <a:lnTo>
                  <a:pt x="298" y="170"/>
                </a:lnTo>
                <a:lnTo>
                  <a:pt x="293" y="174"/>
                </a:lnTo>
                <a:close/>
                <a:moveTo>
                  <a:pt x="293" y="165"/>
                </a:moveTo>
                <a:lnTo>
                  <a:pt x="293" y="169"/>
                </a:lnTo>
                <a:lnTo>
                  <a:pt x="293" y="165"/>
                </a:lnTo>
                <a:close/>
                <a:moveTo>
                  <a:pt x="287" y="167"/>
                </a:moveTo>
                <a:lnTo>
                  <a:pt x="291" y="165"/>
                </a:lnTo>
                <a:lnTo>
                  <a:pt x="293" y="165"/>
                </a:lnTo>
                <a:lnTo>
                  <a:pt x="293" y="174"/>
                </a:lnTo>
                <a:lnTo>
                  <a:pt x="291" y="174"/>
                </a:lnTo>
                <a:lnTo>
                  <a:pt x="287" y="167"/>
                </a:lnTo>
                <a:close/>
                <a:moveTo>
                  <a:pt x="275" y="203"/>
                </a:moveTo>
                <a:lnTo>
                  <a:pt x="270" y="197"/>
                </a:lnTo>
                <a:lnTo>
                  <a:pt x="287" y="167"/>
                </a:lnTo>
                <a:lnTo>
                  <a:pt x="295" y="171"/>
                </a:lnTo>
                <a:lnTo>
                  <a:pt x="277" y="201"/>
                </a:lnTo>
                <a:lnTo>
                  <a:pt x="275" y="203"/>
                </a:lnTo>
                <a:close/>
                <a:moveTo>
                  <a:pt x="271" y="195"/>
                </a:moveTo>
                <a:lnTo>
                  <a:pt x="273" y="199"/>
                </a:lnTo>
                <a:lnTo>
                  <a:pt x="271" y="195"/>
                </a:lnTo>
                <a:close/>
              </a:path>
            </a:pathLst>
          </a:custGeom>
          <a:noFill/>
          <a:ln w="9525">
            <a:solidFill>
              <a:srgbClr val="FFFF66"/>
            </a:solidFill>
            <a:round/>
            <a:headEnd/>
            <a:tailEnd/>
          </a:ln>
        </p:spPr>
        <p:txBody>
          <a:bodyPr/>
          <a:lstStyle/>
          <a:p>
            <a:endParaRPr lang="en-US"/>
          </a:p>
        </p:txBody>
      </p:sp>
      <p:sp>
        <p:nvSpPr>
          <p:cNvPr id="27718" name="Freeform 88"/>
          <p:cNvSpPr>
            <a:spLocks noEditPoints="1"/>
          </p:cNvSpPr>
          <p:nvPr/>
        </p:nvSpPr>
        <p:spPr bwMode="auto">
          <a:xfrm>
            <a:off x="3976688" y="4191000"/>
            <a:ext cx="420687" cy="455613"/>
          </a:xfrm>
          <a:custGeom>
            <a:avLst/>
            <a:gdLst>
              <a:gd name="T0" fmla="*/ 2147483647 w 265"/>
              <a:gd name="T1" fmla="*/ 2147483647 h 287"/>
              <a:gd name="T2" fmla="*/ 2147483647 w 265"/>
              <a:gd name="T3" fmla="*/ 2147483647 h 287"/>
              <a:gd name="T4" fmla="*/ 2147483647 w 265"/>
              <a:gd name="T5" fmla="*/ 2147483647 h 287"/>
              <a:gd name="T6" fmla="*/ 2147483647 w 265"/>
              <a:gd name="T7" fmla="*/ 2147483647 h 287"/>
              <a:gd name="T8" fmla="*/ 2147483647 w 265"/>
              <a:gd name="T9" fmla="*/ 2147483647 h 287"/>
              <a:gd name="T10" fmla="*/ 0 w 265"/>
              <a:gd name="T11" fmla="*/ 2147483647 h 287"/>
              <a:gd name="T12" fmla="*/ 0 w 265"/>
              <a:gd name="T13" fmla="*/ 2147483647 h 287"/>
              <a:gd name="T14" fmla="*/ 2147483647 w 265"/>
              <a:gd name="T15" fmla="*/ 2147483647 h 287"/>
              <a:gd name="T16" fmla="*/ 2147483647 w 265"/>
              <a:gd name="T17" fmla="*/ 2147483647 h 287"/>
              <a:gd name="T18" fmla="*/ 2147483647 w 265"/>
              <a:gd name="T19" fmla="*/ 2147483647 h 287"/>
              <a:gd name="T20" fmla="*/ 2147483647 w 265"/>
              <a:gd name="T21" fmla="*/ 2147483647 h 287"/>
              <a:gd name="T22" fmla="*/ 2147483647 w 265"/>
              <a:gd name="T23" fmla="*/ 2147483647 h 287"/>
              <a:gd name="T24" fmla="*/ 2147483647 w 265"/>
              <a:gd name="T25" fmla="*/ 2147483647 h 287"/>
              <a:gd name="T26" fmla="*/ 2147483647 w 265"/>
              <a:gd name="T27" fmla="*/ 2147483647 h 287"/>
              <a:gd name="T28" fmla="*/ 2147483647 w 265"/>
              <a:gd name="T29" fmla="*/ 2147483647 h 287"/>
              <a:gd name="T30" fmla="*/ 2147483647 w 265"/>
              <a:gd name="T31" fmla="*/ 2147483647 h 287"/>
              <a:gd name="T32" fmla="*/ 2147483647 w 265"/>
              <a:gd name="T33" fmla="*/ 2147483647 h 287"/>
              <a:gd name="T34" fmla="*/ 2147483647 w 265"/>
              <a:gd name="T35" fmla="*/ 2147483647 h 287"/>
              <a:gd name="T36" fmla="*/ 2147483647 w 265"/>
              <a:gd name="T37" fmla="*/ 2147483647 h 287"/>
              <a:gd name="T38" fmla="*/ 2147483647 w 265"/>
              <a:gd name="T39" fmla="*/ 2147483647 h 287"/>
              <a:gd name="T40" fmla="*/ 2147483647 w 265"/>
              <a:gd name="T41" fmla="*/ 2147483647 h 287"/>
              <a:gd name="T42" fmla="*/ 2147483647 w 265"/>
              <a:gd name="T43" fmla="*/ 2147483647 h 287"/>
              <a:gd name="T44" fmla="*/ 2147483647 w 265"/>
              <a:gd name="T45" fmla="*/ 2147483647 h 287"/>
              <a:gd name="T46" fmla="*/ 2147483647 w 265"/>
              <a:gd name="T47" fmla="*/ 2147483647 h 287"/>
              <a:gd name="T48" fmla="*/ 2147483647 w 265"/>
              <a:gd name="T49" fmla="*/ 2147483647 h 287"/>
              <a:gd name="T50" fmla="*/ 2147483647 w 265"/>
              <a:gd name="T51" fmla="*/ 2147483647 h 287"/>
              <a:gd name="T52" fmla="*/ 2147483647 w 265"/>
              <a:gd name="T53" fmla="*/ 2147483647 h 287"/>
              <a:gd name="T54" fmla="*/ 2147483647 w 265"/>
              <a:gd name="T55" fmla="*/ 2147483647 h 287"/>
              <a:gd name="T56" fmla="*/ 2147483647 w 265"/>
              <a:gd name="T57" fmla="*/ 2147483647 h 287"/>
              <a:gd name="T58" fmla="*/ 2147483647 w 265"/>
              <a:gd name="T59" fmla="*/ 2147483647 h 287"/>
              <a:gd name="T60" fmla="*/ 2147483647 w 265"/>
              <a:gd name="T61" fmla="*/ 2147483647 h 287"/>
              <a:gd name="T62" fmla="*/ 2147483647 w 265"/>
              <a:gd name="T63" fmla="*/ 2147483647 h 287"/>
              <a:gd name="T64" fmla="*/ 2147483647 w 265"/>
              <a:gd name="T65" fmla="*/ 2147483647 h 287"/>
              <a:gd name="T66" fmla="*/ 2147483647 w 265"/>
              <a:gd name="T67" fmla="*/ 2147483647 h 287"/>
              <a:gd name="T68" fmla="*/ 2147483647 w 265"/>
              <a:gd name="T69" fmla="*/ 2147483647 h 287"/>
              <a:gd name="T70" fmla="*/ 2147483647 w 265"/>
              <a:gd name="T71" fmla="*/ 2147483647 h 287"/>
              <a:gd name="T72" fmla="*/ 2147483647 w 265"/>
              <a:gd name="T73" fmla="*/ 2147483647 h 287"/>
              <a:gd name="T74" fmla="*/ 2147483647 w 265"/>
              <a:gd name="T75" fmla="*/ 2147483647 h 287"/>
              <a:gd name="T76" fmla="*/ 2147483647 w 265"/>
              <a:gd name="T77" fmla="*/ 2147483647 h 287"/>
              <a:gd name="T78" fmla="*/ 2147483647 w 265"/>
              <a:gd name="T79" fmla="*/ 2147483647 h 287"/>
              <a:gd name="T80" fmla="*/ 2147483647 w 265"/>
              <a:gd name="T81" fmla="*/ 2147483647 h 287"/>
              <a:gd name="T82" fmla="*/ 2147483647 w 265"/>
              <a:gd name="T83" fmla="*/ 2147483647 h 287"/>
              <a:gd name="T84" fmla="*/ 2147483647 w 265"/>
              <a:gd name="T85" fmla="*/ 2147483647 h 287"/>
              <a:gd name="T86" fmla="*/ 2147483647 w 265"/>
              <a:gd name="T87" fmla="*/ 2147483647 h 287"/>
              <a:gd name="T88" fmla="*/ 2147483647 w 265"/>
              <a:gd name="T89" fmla="*/ 2147483647 h 287"/>
              <a:gd name="T90" fmla="*/ 2147483647 w 265"/>
              <a:gd name="T91" fmla="*/ 2147483647 h 287"/>
              <a:gd name="T92" fmla="*/ 2147483647 w 265"/>
              <a:gd name="T93" fmla="*/ 2147483647 h 287"/>
              <a:gd name="T94" fmla="*/ 2147483647 w 265"/>
              <a:gd name="T95" fmla="*/ 2147483647 h 287"/>
              <a:gd name="T96" fmla="*/ 2147483647 w 265"/>
              <a:gd name="T97" fmla="*/ 2147483647 h 287"/>
              <a:gd name="T98" fmla="*/ 2147483647 w 265"/>
              <a:gd name="T99" fmla="*/ 2147483647 h 287"/>
              <a:gd name="T100" fmla="*/ 2147483647 w 265"/>
              <a:gd name="T101" fmla="*/ 2147483647 h 287"/>
              <a:gd name="T102" fmla="*/ 2147483647 w 265"/>
              <a:gd name="T103" fmla="*/ 2147483647 h 287"/>
              <a:gd name="T104" fmla="*/ 2147483647 w 265"/>
              <a:gd name="T105" fmla="*/ 2147483647 h 287"/>
              <a:gd name="T106" fmla="*/ 2147483647 w 265"/>
              <a:gd name="T107" fmla="*/ 2147483647 h 287"/>
              <a:gd name="T108" fmla="*/ 2147483647 w 265"/>
              <a:gd name="T109" fmla="*/ 2147483647 h 287"/>
              <a:gd name="T110" fmla="*/ 2147483647 w 265"/>
              <a:gd name="T111" fmla="*/ 2147483647 h 287"/>
              <a:gd name="T112" fmla="*/ 2147483647 w 265"/>
              <a:gd name="T113" fmla="*/ 2147483647 h 287"/>
              <a:gd name="T114" fmla="*/ 2147483647 w 265"/>
              <a:gd name="T115" fmla="*/ 2147483647 h 287"/>
              <a:gd name="T116" fmla="*/ 2147483647 w 265"/>
              <a:gd name="T117" fmla="*/ 2147483647 h 287"/>
              <a:gd name="T118" fmla="*/ 2147483647 w 265"/>
              <a:gd name="T119" fmla="*/ 2147483647 h 287"/>
              <a:gd name="T120" fmla="*/ 2147483647 w 265"/>
              <a:gd name="T121" fmla="*/ 2147483647 h 287"/>
              <a:gd name="T122" fmla="*/ 2147483647 w 265"/>
              <a:gd name="T123" fmla="*/ 2147483647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5"/>
              <a:gd name="T187" fmla="*/ 0 h 287"/>
              <a:gd name="T188" fmla="*/ 265 w 26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5" h="287">
                <a:moveTo>
                  <a:pt x="21" y="233"/>
                </a:moveTo>
                <a:lnTo>
                  <a:pt x="27" y="228"/>
                </a:lnTo>
                <a:lnTo>
                  <a:pt x="49" y="241"/>
                </a:lnTo>
                <a:lnTo>
                  <a:pt x="45" y="248"/>
                </a:lnTo>
                <a:lnTo>
                  <a:pt x="23" y="235"/>
                </a:lnTo>
                <a:lnTo>
                  <a:pt x="21" y="233"/>
                </a:lnTo>
                <a:close/>
                <a:moveTo>
                  <a:pt x="3" y="197"/>
                </a:moveTo>
                <a:lnTo>
                  <a:pt x="11" y="195"/>
                </a:lnTo>
                <a:lnTo>
                  <a:pt x="28" y="230"/>
                </a:lnTo>
                <a:lnTo>
                  <a:pt x="21" y="233"/>
                </a:lnTo>
                <a:lnTo>
                  <a:pt x="3" y="199"/>
                </a:lnTo>
                <a:lnTo>
                  <a:pt x="3" y="197"/>
                </a:lnTo>
                <a:close/>
                <a:moveTo>
                  <a:pt x="11" y="156"/>
                </a:moveTo>
                <a:lnTo>
                  <a:pt x="11" y="156"/>
                </a:lnTo>
                <a:lnTo>
                  <a:pt x="11" y="197"/>
                </a:lnTo>
                <a:lnTo>
                  <a:pt x="3" y="197"/>
                </a:lnTo>
                <a:lnTo>
                  <a:pt x="3" y="156"/>
                </a:lnTo>
                <a:lnTo>
                  <a:pt x="11" y="156"/>
                </a:lnTo>
                <a:close/>
                <a:moveTo>
                  <a:pt x="0" y="132"/>
                </a:moveTo>
                <a:lnTo>
                  <a:pt x="8" y="133"/>
                </a:lnTo>
                <a:lnTo>
                  <a:pt x="11" y="156"/>
                </a:lnTo>
                <a:lnTo>
                  <a:pt x="3" y="157"/>
                </a:lnTo>
                <a:lnTo>
                  <a:pt x="0" y="134"/>
                </a:lnTo>
                <a:lnTo>
                  <a:pt x="0" y="132"/>
                </a:lnTo>
                <a:close/>
                <a:moveTo>
                  <a:pt x="12" y="92"/>
                </a:moveTo>
                <a:lnTo>
                  <a:pt x="19" y="95"/>
                </a:lnTo>
                <a:lnTo>
                  <a:pt x="8" y="135"/>
                </a:lnTo>
                <a:lnTo>
                  <a:pt x="0" y="132"/>
                </a:lnTo>
                <a:lnTo>
                  <a:pt x="11" y="93"/>
                </a:lnTo>
                <a:lnTo>
                  <a:pt x="12" y="92"/>
                </a:lnTo>
                <a:close/>
                <a:moveTo>
                  <a:pt x="29" y="67"/>
                </a:moveTo>
                <a:lnTo>
                  <a:pt x="35" y="73"/>
                </a:lnTo>
                <a:lnTo>
                  <a:pt x="18" y="96"/>
                </a:lnTo>
                <a:lnTo>
                  <a:pt x="12" y="92"/>
                </a:lnTo>
                <a:lnTo>
                  <a:pt x="28" y="68"/>
                </a:lnTo>
                <a:lnTo>
                  <a:pt x="29" y="67"/>
                </a:lnTo>
                <a:close/>
                <a:moveTo>
                  <a:pt x="49" y="52"/>
                </a:moveTo>
                <a:lnTo>
                  <a:pt x="53" y="59"/>
                </a:lnTo>
                <a:lnTo>
                  <a:pt x="34" y="74"/>
                </a:lnTo>
                <a:lnTo>
                  <a:pt x="29" y="67"/>
                </a:lnTo>
                <a:lnTo>
                  <a:pt x="48" y="52"/>
                </a:lnTo>
                <a:lnTo>
                  <a:pt x="49" y="52"/>
                </a:lnTo>
                <a:close/>
                <a:moveTo>
                  <a:pt x="80" y="41"/>
                </a:moveTo>
                <a:lnTo>
                  <a:pt x="82" y="49"/>
                </a:lnTo>
                <a:lnTo>
                  <a:pt x="52" y="60"/>
                </a:lnTo>
                <a:lnTo>
                  <a:pt x="49" y="52"/>
                </a:lnTo>
                <a:lnTo>
                  <a:pt x="79" y="41"/>
                </a:lnTo>
                <a:lnTo>
                  <a:pt x="80" y="41"/>
                </a:lnTo>
                <a:close/>
                <a:moveTo>
                  <a:pt x="122" y="44"/>
                </a:moveTo>
                <a:lnTo>
                  <a:pt x="119" y="45"/>
                </a:lnTo>
                <a:lnTo>
                  <a:pt x="81" y="49"/>
                </a:lnTo>
                <a:lnTo>
                  <a:pt x="80" y="41"/>
                </a:lnTo>
                <a:lnTo>
                  <a:pt x="118" y="36"/>
                </a:lnTo>
                <a:lnTo>
                  <a:pt x="122" y="44"/>
                </a:lnTo>
                <a:close/>
                <a:moveTo>
                  <a:pt x="140" y="18"/>
                </a:moveTo>
                <a:lnTo>
                  <a:pt x="144" y="26"/>
                </a:lnTo>
                <a:lnTo>
                  <a:pt x="122" y="44"/>
                </a:lnTo>
                <a:lnTo>
                  <a:pt x="116" y="37"/>
                </a:lnTo>
                <a:lnTo>
                  <a:pt x="139" y="19"/>
                </a:lnTo>
                <a:lnTo>
                  <a:pt x="140" y="18"/>
                </a:lnTo>
                <a:close/>
                <a:moveTo>
                  <a:pt x="156" y="21"/>
                </a:moveTo>
                <a:lnTo>
                  <a:pt x="156" y="21"/>
                </a:lnTo>
                <a:lnTo>
                  <a:pt x="143" y="26"/>
                </a:lnTo>
                <a:lnTo>
                  <a:pt x="140" y="18"/>
                </a:lnTo>
                <a:lnTo>
                  <a:pt x="153" y="14"/>
                </a:lnTo>
                <a:lnTo>
                  <a:pt x="156" y="21"/>
                </a:lnTo>
                <a:close/>
                <a:moveTo>
                  <a:pt x="192" y="1"/>
                </a:moveTo>
                <a:lnTo>
                  <a:pt x="191" y="8"/>
                </a:lnTo>
                <a:lnTo>
                  <a:pt x="156" y="21"/>
                </a:lnTo>
                <a:lnTo>
                  <a:pt x="153" y="14"/>
                </a:lnTo>
                <a:lnTo>
                  <a:pt x="188" y="0"/>
                </a:lnTo>
                <a:lnTo>
                  <a:pt x="192" y="1"/>
                </a:lnTo>
                <a:close/>
                <a:moveTo>
                  <a:pt x="213" y="24"/>
                </a:moveTo>
                <a:lnTo>
                  <a:pt x="206" y="25"/>
                </a:lnTo>
                <a:lnTo>
                  <a:pt x="187" y="7"/>
                </a:lnTo>
                <a:lnTo>
                  <a:pt x="192" y="1"/>
                </a:lnTo>
                <a:lnTo>
                  <a:pt x="212" y="19"/>
                </a:lnTo>
                <a:lnTo>
                  <a:pt x="213" y="24"/>
                </a:lnTo>
                <a:close/>
                <a:moveTo>
                  <a:pt x="198" y="40"/>
                </a:moveTo>
                <a:lnTo>
                  <a:pt x="205" y="21"/>
                </a:lnTo>
                <a:lnTo>
                  <a:pt x="213" y="24"/>
                </a:lnTo>
                <a:lnTo>
                  <a:pt x="206" y="43"/>
                </a:lnTo>
                <a:lnTo>
                  <a:pt x="198" y="40"/>
                </a:lnTo>
                <a:close/>
                <a:moveTo>
                  <a:pt x="194" y="51"/>
                </a:moveTo>
                <a:lnTo>
                  <a:pt x="198" y="40"/>
                </a:lnTo>
                <a:lnTo>
                  <a:pt x="206" y="43"/>
                </a:lnTo>
                <a:lnTo>
                  <a:pt x="202" y="54"/>
                </a:lnTo>
                <a:lnTo>
                  <a:pt x="194" y="51"/>
                </a:lnTo>
                <a:close/>
                <a:moveTo>
                  <a:pt x="196" y="68"/>
                </a:moveTo>
                <a:lnTo>
                  <a:pt x="188" y="66"/>
                </a:lnTo>
                <a:lnTo>
                  <a:pt x="194" y="51"/>
                </a:lnTo>
                <a:lnTo>
                  <a:pt x="202" y="54"/>
                </a:lnTo>
                <a:lnTo>
                  <a:pt x="196" y="68"/>
                </a:lnTo>
                <a:close/>
                <a:moveTo>
                  <a:pt x="191" y="78"/>
                </a:moveTo>
                <a:lnTo>
                  <a:pt x="186" y="72"/>
                </a:lnTo>
                <a:lnTo>
                  <a:pt x="188" y="66"/>
                </a:lnTo>
                <a:lnTo>
                  <a:pt x="196" y="68"/>
                </a:lnTo>
                <a:lnTo>
                  <a:pt x="194" y="75"/>
                </a:lnTo>
                <a:lnTo>
                  <a:pt x="191" y="78"/>
                </a:lnTo>
                <a:close/>
                <a:moveTo>
                  <a:pt x="175" y="80"/>
                </a:moveTo>
                <a:lnTo>
                  <a:pt x="174" y="72"/>
                </a:lnTo>
                <a:lnTo>
                  <a:pt x="189" y="69"/>
                </a:lnTo>
                <a:lnTo>
                  <a:pt x="191" y="78"/>
                </a:lnTo>
                <a:lnTo>
                  <a:pt x="176" y="80"/>
                </a:lnTo>
                <a:lnTo>
                  <a:pt x="175" y="80"/>
                </a:lnTo>
                <a:close/>
                <a:moveTo>
                  <a:pt x="155" y="75"/>
                </a:moveTo>
                <a:lnTo>
                  <a:pt x="158" y="73"/>
                </a:lnTo>
                <a:lnTo>
                  <a:pt x="175" y="72"/>
                </a:lnTo>
                <a:lnTo>
                  <a:pt x="175" y="80"/>
                </a:lnTo>
                <a:lnTo>
                  <a:pt x="159" y="81"/>
                </a:lnTo>
                <a:lnTo>
                  <a:pt x="155" y="75"/>
                </a:lnTo>
                <a:close/>
                <a:moveTo>
                  <a:pt x="142" y="91"/>
                </a:moveTo>
                <a:lnTo>
                  <a:pt x="143" y="88"/>
                </a:lnTo>
                <a:lnTo>
                  <a:pt x="155" y="75"/>
                </a:lnTo>
                <a:lnTo>
                  <a:pt x="161" y="80"/>
                </a:lnTo>
                <a:lnTo>
                  <a:pt x="150" y="93"/>
                </a:lnTo>
                <a:lnTo>
                  <a:pt x="142" y="91"/>
                </a:lnTo>
                <a:close/>
                <a:moveTo>
                  <a:pt x="146" y="108"/>
                </a:moveTo>
                <a:lnTo>
                  <a:pt x="143" y="104"/>
                </a:lnTo>
                <a:lnTo>
                  <a:pt x="142" y="91"/>
                </a:lnTo>
                <a:lnTo>
                  <a:pt x="151" y="90"/>
                </a:lnTo>
                <a:lnTo>
                  <a:pt x="152" y="103"/>
                </a:lnTo>
                <a:lnTo>
                  <a:pt x="146" y="108"/>
                </a:lnTo>
                <a:close/>
                <a:moveTo>
                  <a:pt x="180" y="110"/>
                </a:moveTo>
                <a:lnTo>
                  <a:pt x="175" y="116"/>
                </a:lnTo>
                <a:lnTo>
                  <a:pt x="146" y="108"/>
                </a:lnTo>
                <a:lnTo>
                  <a:pt x="149" y="100"/>
                </a:lnTo>
                <a:lnTo>
                  <a:pt x="177" y="108"/>
                </a:lnTo>
                <a:lnTo>
                  <a:pt x="180" y="110"/>
                </a:lnTo>
                <a:close/>
                <a:moveTo>
                  <a:pt x="179" y="129"/>
                </a:moveTo>
                <a:lnTo>
                  <a:pt x="172" y="114"/>
                </a:lnTo>
                <a:lnTo>
                  <a:pt x="180" y="110"/>
                </a:lnTo>
                <a:lnTo>
                  <a:pt x="187" y="125"/>
                </a:lnTo>
                <a:lnTo>
                  <a:pt x="179" y="129"/>
                </a:lnTo>
                <a:close/>
                <a:moveTo>
                  <a:pt x="194" y="143"/>
                </a:moveTo>
                <a:lnTo>
                  <a:pt x="186" y="147"/>
                </a:lnTo>
                <a:lnTo>
                  <a:pt x="179" y="129"/>
                </a:lnTo>
                <a:lnTo>
                  <a:pt x="187" y="125"/>
                </a:lnTo>
                <a:lnTo>
                  <a:pt x="194" y="143"/>
                </a:lnTo>
                <a:close/>
                <a:moveTo>
                  <a:pt x="192" y="160"/>
                </a:moveTo>
                <a:lnTo>
                  <a:pt x="192" y="160"/>
                </a:lnTo>
                <a:lnTo>
                  <a:pt x="186" y="147"/>
                </a:lnTo>
                <a:lnTo>
                  <a:pt x="194" y="143"/>
                </a:lnTo>
                <a:lnTo>
                  <a:pt x="200" y="157"/>
                </a:lnTo>
                <a:lnTo>
                  <a:pt x="192" y="160"/>
                </a:lnTo>
                <a:close/>
                <a:moveTo>
                  <a:pt x="202" y="178"/>
                </a:moveTo>
                <a:lnTo>
                  <a:pt x="200" y="176"/>
                </a:lnTo>
                <a:lnTo>
                  <a:pt x="192" y="160"/>
                </a:lnTo>
                <a:lnTo>
                  <a:pt x="200" y="157"/>
                </a:lnTo>
                <a:lnTo>
                  <a:pt x="208" y="172"/>
                </a:lnTo>
                <a:lnTo>
                  <a:pt x="202" y="178"/>
                </a:lnTo>
                <a:close/>
                <a:moveTo>
                  <a:pt x="235" y="187"/>
                </a:moveTo>
                <a:lnTo>
                  <a:pt x="230" y="193"/>
                </a:lnTo>
                <a:lnTo>
                  <a:pt x="202" y="178"/>
                </a:lnTo>
                <a:lnTo>
                  <a:pt x="206" y="170"/>
                </a:lnTo>
                <a:lnTo>
                  <a:pt x="234" y="186"/>
                </a:lnTo>
                <a:lnTo>
                  <a:pt x="235" y="187"/>
                </a:lnTo>
                <a:close/>
                <a:moveTo>
                  <a:pt x="262" y="212"/>
                </a:moveTo>
                <a:lnTo>
                  <a:pt x="255" y="216"/>
                </a:lnTo>
                <a:lnTo>
                  <a:pt x="230" y="193"/>
                </a:lnTo>
                <a:lnTo>
                  <a:pt x="235" y="187"/>
                </a:lnTo>
                <a:lnTo>
                  <a:pt x="260" y="209"/>
                </a:lnTo>
                <a:lnTo>
                  <a:pt x="262" y="212"/>
                </a:lnTo>
                <a:close/>
                <a:moveTo>
                  <a:pt x="254" y="233"/>
                </a:moveTo>
                <a:lnTo>
                  <a:pt x="254" y="233"/>
                </a:lnTo>
                <a:lnTo>
                  <a:pt x="253" y="213"/>
                </a:lnTo>
                <a:lnTo>
                  <a:pt x="262" y="212"/>
                </a:lnTo>
                <a:lnTo>
                  <a:pt x="263" y="232"/>
                </a:lnTo>
                <a:lnTo>
                  <a:pt x="254" y="233"/>
                </a:lnTo>
                <a:close/>
                <a:moveTo>
                  <a:pt x="264" y="261"/>
                </a:moveTo>
                <a:lnTo>
                  <a:pt x="257" y="258"/>
                </a:lnTo>
                <a:lnTo>
                  <a:pt x="254" y="233"/>
                </a:lnTo>
                <a:lnTo>
                  <a:pt x="263" y="232"/>
                </a:lnTo>
                <a:lnTo>
                  <a:pt x="265" y="257"/>
                </a:lnTo>
                <a:lnTo>
                  <a:pt x="264" y="261"/>
                </a:lnTo>
                <a:close/>
                <a:moveTo>
                  <a:pt x="249" y="276"/>
                </a:moveTo>
                <a:lnTo>
                  <a:pt x="246" y="269"/>
                </a:lnTo>
                <a:lnTo>
                  <a:pt x="258" y="255"/>
                </a:lnTo>
                <a:lnTo>
                  <a:pt x="264" y="261"/>
                </a:lnTo>
                <a:lnTo>
                  <a:pt x="252" y="275"/>
                </a:lnTo>
                <a:lnTo>
                  <a:pt x="249" y="276"/>
                </a:lnTo>
                <a:close/>
                <a:moveTo>
                  <a:pt x="224" y="268"/>
                </a:moveTo>
                <a:lnTo>
                  <a:pt x="224" y="268"/>
                </a:lnTo>
                <a:lnTo>
                  <a:pt x="249" y="268"/>
                </a:lnTo>
                <a:lnTo>
                  <a:pt x="249" y="276"/>
                </a:lnTo>
                <a:lnTo>
                  <a:pt x="224" y="276"/>
                </a:lnTo>
                <a:lnTo>
                  <a:pt x="224" y="268"/>
                </a:lnTo>
                <a:close/>
                <a:moveTo>
                  <a:pt x="198" y="269"/>
                </a:moveTo>
                <a:lnTo>
                  <a:pt x="199" y="269"/>
                </a:lnTo>
                <a:lnTo>
                  <a:pt x="224" y="268"/>
                </a:lnTo>
                <a:lnTo>
                  <a:pt x="224" y="276"/>
                </a:lnTo>
                <a:lnTo>
                  <a:pt x="199" y="278"/>
                </a:lnTo>
                <a:lnTo>
                  <a:pt x="198" y="269"/>
                </a:lnTo>
                <a:close/>
                <a:moveTo>
                  <a:pt x="171" y="286"/>
                </a:moveTo>
                <a:lnTo>
                  <a:pt x="169" y="278"/>
                </a:lnTo>
                <a:lnTo>
                  <a:pt x="198" y="269"/>
                </a:lnTo>
                <a:lnTo>
                  <a:pt x="200" y="277"/>
                </a:lnTo>
                <a:lnTo>
                  <a:pt x="171" y="286"/>
                </a:lnTo>
                <a:close/>
                <a:moveTo>
                  <a:pt x="152" y="287"/>
                </a:moveTo>
                <a:lnTo>
                  <a:pt x="152" y="279"/>
                </a:lnTo>
                <a:lnTo>
                  <a:pt x="170" y="278"/>
                </a:lnTo>
                <a:lnTo>
                  <a:pt x="171" y="286"/>
                </a:lnTo>
                <a:lnTo>
                  <a:pt x="153" y="287"/>
                </a:lnTo>
                <a:lnTo>
                  <a:pt x="152" y="287"/>
                </a:lnTo>
                <a:close/>
                <a:moveTo>
                  <a:pt x="120" y="287"/>
                </a:moveTo>
                <a:lnTo>
                  <a:pt x="122" y="279"/>
                </a:lnTo>
                <a:lnTo>
                  <a:pt x="152" y="279"/>
                </a:lnTo>
                <a:lnTo>
                  <a:pt x="152" y="287"/>
                </a:lnTo>
                <a:lnTo>
                  <a:pt x="122" y="287"/>
                </a:lnTo>
                <a:lnTo>
                  <a:pt x="120" y="287"/>
                </a:lnTo>
                <a:close/>
                <a:moveTo>
                  <a:pt x="88" y="268"/>
                </a:moveTo>
                <a:lnTo>
                  <a:pt x="94" y="261"/>
                </a:lnTo>
                <a:lnTo>
                  <a:pt x="125" y="279"/>
                </a:lnTo>
                <a:lnTo>
                  <a:pt x="120" y="287"/>
                </a:lnTo>
                <a:lnTo>
                  <a:pt x="89" y="269"/>
                </a:lnTo>
                <a:lnTo>
                  <a:pt x="88" y="268"/>
                </a:lnTo>
                <a:close/>
                <a:moveTo>
                  <a:pt x="80" y="243"/>
                </a:moveTo>
                <a:lnTo>
                  <a:pt x="82" y="245"/>
                </a:lnTo>
                <a:lnTo>
                  <a:pt x="95" y="262"/>
                </a:lnTo>
                <a:lnTo>
                  <a:pt x="88" y="268"/>
                </a:lnTo>
                <a:lnTo>
                  <a:pt x="75" y="250"/>
                </a:lnTo>
                <a:lnTo>
                  <a:pt x="80" y="243"/>
                </a:lnTo>
                <a:close/>
                <a:moveTo>
                  <a:pt x="57" y="237"/>
                </a:moveTo>
                <a:lnTo>
                  <a:pt x="58" y="237"/>
                </a:lnTo>
                <a:lnTo>
                  <a:pt x="80" y="243"/>
                </a:lnTo>
                <a:lnTo>
                  <a:pt x="77" y="251"/>
                </a:lnTo>
                <a:lnTo>
                  <a:pt x="56" y="245"/>
                </a:lnTo>
                <a:lnTo>
                  <a:pt x="57" y="237"/>
                </a:lnTo>
                <a:close/>
                <a:moveTo>
                  <a:pt x="58" y="245"/>
                </a:moveTo>
                <a:lnTo>
                  <a:pt x="58" y="245"/>
                </a:lnTo>
                <a:lnTo>
                  <a:pt x="57" y="245"/>
                </a:lnTo>
                <a:lnTo>
                  <a:pt x="57" y="237"/>
                </a:lnTo>
                <a:lnTo>
                  <a:pt x="58" y="237"/>
                </a:lnTo>
                <a:lnTo>
                  <a:pt x="58" y="245"/>
                </a:lnTo>
                <a:close/>
                <a:moveTo>
                  <a:pt x="60" y="245"/>
                </a:moveTo>
                <a:lnTo>
                  <a:pt x="59" y="245"/>
                </a:lnTo>
                <a:lnTo>
                  <a:pt x="58" y="245"/>
                </a:lnTo>
                <a:lnTo>
                  <a:pt x="58" y="237"/>
                </a:lnTo>
                <a:lnTo>
                  <a:pt x="59" y="237"/>
                </a:lnTo>
                <a:lnTo>
                  <a:pt x="60" y="245"/>
                </a:lnTo>
                <a:close/>
                <a:moveTo>
                  <a:pt x="45" y="248"/>
                </a:moveTo>
                <a:lnTo>
                  <a:pt x="46" y="241"/>
                </a:lnTo>
                <a:lnTo>
                  <a:pt x="58" y="237"/>
                </a:lnTo>
                <a:lnTo>
                  <a:pt x="60" y="245"/>
                </a:lnTo>
                <a:lnTo>
                  <a:pt x="49" y="249"/>
                </a:lnTo>
                <a:lnTo>
                  <a:pt x="45" y="248"/>
                </a:lnTo>
                <a:close/>
                <a:moveTo>
                  <a:pt x="49" y="241"/>
                </a:moveTo>
                <a:lnTo>
                  <a:pt x="47" y="245"/>
                </a:lnTo>
                <a:lnTo>
                  <a:pt x="49" y="241"/>
                </a:lnTo>
                <a:close/>
              </a:path>
            </a:pathLst>
          </a:custGeom>
          <a:noFill/>
          <a:ln w="9525">
            <a:solidFill>
              <a:srgbClr val="FFFF66"/>
            </a:solidFill>
            <a:round/>
            <a:headEnd/>
            <a:tailEnd/>
          </a:ln>
        </p:spPr>
        <p:txBody>
          <a:bodyPr/>
          <a:lstStyle/>
          <a:p>
            <a:endParaRPr lang="en-US"/>
          </a:p>
        </p:txBody>
      </p:sp>
      <p:sp>
        <p:nvSpPr>
          <p:cNvPr id="27719" name="Freeform 89"/>
          <p:cNvSpPr>
            <a:spLocks noEditPoints="1"/>
          </p:cNvSpPr>
          <p:nvPr/>
        </p:nvSpPr>
        <p:spPr bwMode="auto">
          <a:xfrm>
            <a:off x="1187450" y="2997200"/>
            <a:ext cx="1771650" cy="1017588"/>
          </a:xfrm>
          <a:custGeom>
            <a:avLst/>
            <a:gdLst>
              <a:gd name="T0" fmla="*/ 2147483647 w 1116"/>
              <a:gd name="T1" fmla="*/ 2147483647 h 641"/>
              <a:gd name="T2" fmla="*/ 2147483647 w 1116"/>
              <a:gd name="T3" fmla="*/ 2147483647 h 641"/>
              <a:gd name="T4" fmla="*/ 2147483647 w 1116"/>
              <a:gd name="T5" fmla="*/ 2147483647 h 641"/>
              <a:gd name="T6" fmla="*/ 2147483647 w 1116"/>
              <a:gd name="T7" fmla="*/ 2147483647 h 641"/>
              <a:gd name="T8" fmla="*/ 0 w 1116"/>
              <a:gd name="T9" fmla="*/ 2147483647 h 641"/>
              <a:gd name="T10" fmla="*/ 2147483647 w 1116"/>
              <a:gd name="T11" fmla="*/ 2147483647 h 641"/>
              <a:gd name="T12" fmla="*/ 2147483647 w 1116"/>
              <a:gd name="T13" fmla="*/ 2147483647 h 641"/>
              <a:gd name="T14" fmla="*/ 2147483647 w 1116"/>
              <a:gd name="T15" fmla="*/ 2147483647 h 641"/>
              <a:gd name="T16" fmla="*/ 2147483647 w 1116"/>
              <a:gd name="T17" fmla="*/ 0 h 641"/>
              <a:gd name="T18" fmla="*/ 2147483647 w 1116"/>
              <a:gd name="T19" fmla="*/ 2147483647 h 641"/>
              <a:gd name="T20" fmla="*/ 2147483647 w 1116"/>
              <a:gd name="T21" fmla="*/ 2147483647 h 641"/>
              <a:gd name="T22" fmla="*/ 2147483647 w 1116"/>
              <a:gd name="T23" fmla="*/ 2147483647 h 641"/>
              <a:gd name="T24" fmla="*/ 2147483647 w 1116"/>
              <a:gd name="T25" fmla="*/ 2147483647 h 641"/>
              <a:gd name="T26" fmla="*/ 2147483647 w 1116"/>
              <a:gd name="T27" fmla="*/ 2147483647 h 641"/>
              <a:gd name="T28" fmla="*/ 2147483647 w 1116"/>
              <a:gd name="T29" fmla="*/ 2147483647 h 641"/>
              <a:gd name="T30" fmla="*/ 2147483647 w 1116"/>
              <a:gd name="T31" fmla="*/ 2147483647 h 641"/>
              <a:gd name="T32" fmla="*/ 2147483647 w 1116"/>
              <a:gd name="T33" fmla="*/ 2147483647 h 641"/>
              <a:gd name="T34" fmla="*/ 2147483647 w 1116"/>
              <a:gd name="T35" fmla="*/ 2147483647 h 641"/>
              <a:gd name="T36" fmla="*/ 2147483647 w 1116"/>
              <a:gd name="T37" fmla="*/ 2147483647 h 641"/>
              <a:gd name="T38" fmla="*/ 2147483647 w 1116"/>
              <a:gd name="T39" fmla="*/ 2147483647 h 641"/>
              <a:gd name="T40" fmla="*/ 2147483647 w 1116"/>
              <a:gd name="T41" fmla="*/ 2147483647 h 641"/>
              <a:gd name="T42" fmla="*/ 2147483647 w 1116"/>
              <a:gd name="T43" fmla="*/ 2147483647 h 641"/>
              <a:gd name="T44" fmla="*/ 2147483647 w 1116"/>
              <a:gd name="T45" fmla="*/ 2147483647 h 641"/>
              <a:gd name="T46" fmla="*/ 2147483647 w 1116"/>
              <a:gd name="T47" fmla="*/ 2147483647 h 641"/>
              <a:gd name="T48" fmla="*/ 2147483647 w 1116"/>
              <a:gd name="T49" fmla="*/ 2147483647 h 641"/>
              <a:gd name="T50" fmla="*/ 2147483647 w 1116"/>
              <a:gd name="T51" fmla="*/ 2147483647 h 641"/>
              <a:gd name="T52" fmla="*/ 2147483647 w 1116"/>
              <a:gd name="T53" fmla="*/ 2147483647 h 641"/>
              <a:gd name="T54" fmla="*/ 2147483647 w 1116"/>
              <a:gd name="T55" fmla="*/ 2147483647 h 641"/>
              <a:gd name="T56" fmla="*/ 2147483647 w 1116"/>
              <a:gd name="T57" fmla="*/ 2147483647 h 641"/>
              <a:gd name="T58" fmla="*/ 2147483647 w 1116"/>
              <a:gd name="T59" fmla="*/ 2147483647 h 641"/>
              <a:gd name="T60" fmla="*/ 2147483647 w 1116"/>
              <a:gd name="T61" fmla="*/ 2147483647 h 641"/>
              <a:gd name="T62" fmla="*/ 2147483647 w 1116"/>
              <a:gd name="T63" fmla="*/ 2147483647 h 641"/>
              <a:gd name="T64" fmla="*/ 2147483647 w 1116"/>
              <a:gd name="T65" fmla="*/ 2147483647 h 641"/>
              <a:gd name="T66" fmla="*/ 2147483647 w 1116"/>
              <a:gd name="T67" fmla="*/ 2147483647 h 641"/>
              <a:gd name="T68" fmla="*/ 2147483647 w 1116"/>
              <a:gd name="T69" fmla="*/ 2147483647 h 641"/>
              <a:gd name="T70" fmla="*/ 2147483647 w 1116"/>
              <a:gd name="T71" fmla="*/ 2147483647 h 641"/>
              <a:gd name="T72" fmla="*/ 2147483647 w 1116"/>
              <a:gd name="T73" fmla="*/ 2147483647 h 641"/>
              <a:gd name="T74" fmla="*/ 2147483647 w 1116"/>
              <a:gd name="T75" fmla="*/ 2147483647 h 641"/>
              <a:gd name="T76" fmla="*/ 2147483647 w 1116"/>
              <a:gd name="T77" fmla="*/ 2147483647 h 641"/>
              <a:gd name="T78" fmla="*/ 2147483647 w 1116"/>
              <a:gd name="T79" fmla="*/ 2147483647 h 641"/>
              <a:gd name="T80" fmla="*/ 2147483647 w 1116"/>
              <a:gd name="T81" fmla="*/ 2147483647 h 641"/>
              <a:gd name="T82" fmla="*/ 2147483647 w 1116"/>
              <a:gd name="T83" fmla="*/ 2147483647 h 641"/>
              <a:gd name="T84" fmla="*/ 2147483647 w 1116"/>
              <a:gd name="T85" fmla="*/ 2147483647 h 641"/>
              <a:gd name="T86" fmla="*/ 2147483647 w 1116"/>
              <a:gd name="T87" fmla="*/ 2147483647 h 641"/>
              <a:gd name="T88" fmla="*/ 2147483647 w 1116"/>
              <a:gd name="T89" fmla="*/ 2147483647 h 641"/>
              <a:gd name="T90" fmla="*/ 2147483647 w 1116"/>
              <a:gd name="T91" fmla="*/ 2147483647 h 641"/>
              <a:gd name="T92" fmla="*/ 2147483647 w 1116"/>
              <a:gd name="T93" fmla="*/ 2147483647 h 641"/>
              <a:gd name="T94" fmla="*/ 2147483647 w 1116"/>
              <a:gd name="T95" fmla="*/ 2147483647 h 641"/>
              <a:gd name="T96" fmla="*/ 2147483647 w 1116"/>
              <a:gd name="T97" fmla="*/ 2147483647 h 641"/>
              <a:gd name="T98" fmla="*/ 2147483647 w 1116"/>
              <a:gd name="T99" fmla="*/ 2147483647 h 641"/>
              <a:gd name="T100" fmla="*/ 2147483647 w 1116"/>
              <a:gd name="T101" fmla="*/ 2147483647 h 641"/>
              <a:gd name="T102" fmla="*/ 2147483647 w 1116"/>
              <a:gd name="T103" fmla="*/ 2147483647 h 641"/>
              <a:gd name="T104" fmla="*/ 2147483647 w 1116"/>
              <a:gd name="T105" fmla="*/ 2147483647 h 641"/>
              <a:gd name="T106" fmla="*/ 2147483647 w 1116"/>
              <a:gd name="T107" fmla="*/ 2147483647 h 641"/>
              <a:gd name="T108" fmla="*/ 2147483647 w 1116"/>
              <a:gd name="T109" fmla="*/ 2147483647 h 641"/>
              <a:gd name="T110" fmla="*/ 2147483647 w 1116"/>
              <a:gd name="T111" fmla="*/ 2147483647 h 641"/>
              <a:gd name="T112" fmla="*/ 2147483647 w 1116"/>
              <a:gd name="T113" fmla="*/ 2147483647 h 641"/>
              <a:gd name="T114" fmla="*/ 2147483647 w 1116"/>
              <a:gd name="T115" fmla="*/ 2147483647 h 641"/>
              <a:gd name="T116" fmla="*/ 2147483647 w 1116"/>
              <a:gd name="T117" fmla="*/ 2147483647 h 641"/>
              <a:gd name="T118" fmla="*/ 2147483647 w 1116"/>
              <a:gd name="T119" fmla="*/ 2147483647 h 641"/>
              <a:gd name="T120" fmla="*/ 2147483647 w 1116"/>
              <a:gd name="T121" fmla="*/ 2147483647 h 6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6"/>
              <a:gd name="T184" fmla="*/ 0 h 641"/>
              <a:gd name="T185" fmla="*/ 1116 w 1116"/>
              <a:gd name="T186" fmla="*/ 641 h 6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6" h="641">
                <a:moveTo>
                  <a:pt x="166" y="200"/>
                </a:moveTo>
                <a:lnTo>
                  <a:pt x="160" y="194"/>
                </a:lnTo>
                <a:lnTo>
                  <a:pt x="183" y="169"/>
                </a:lnTo>
                <a:lnTo>
                  <a:pt x="189" y="175"/>
                </a:lnTo>
                <a:lnTo>
                  <a:pt x="166" y="200"/>
                </a:lnTo>
                <a:close/>
                <a:moveTo>
                  <a:pt x="133" y="223"/>
                </a:moveTo>
                <a:lnTo>
                  <a:pt x="132" y="215"/>
                </a:lnTo>
                <a:lnTo>
                  <a:pt x="160" y="194"/>
                </a:lnTo>
                <a:lnTo>
                  <a:pt x="166" y="200"/>
                </a:lnTo>
                <a:lnTo>
                  <a:pt x="137" y="222"/>
                </a:lnTo>
                <a:lnTo>
                  <a:pt x="133" y="223"/>
                </a:lnTo>
                <a:close/>
                <a:moveTo>
                  <a:pt x="98" y="213"/>
                </a:moveTo>
                <a:lnTo>
                  <a:pt x="101" y="205"/>
                </a:lnTo>
                <a:lnTo>
                  <a:pt x="135" y="215"/>
                </a:lnTo>
                <a:lnTo>
                  <a:pt x="133" y="223"/>
                </a:lnTo>
                <a:lnTo>
                  <a:pt x="99" y="213"/>
                </a:lnTo>
                <a:lnTo>
                  <a:pt x="98" y="213"/>
                </a:lnTo>
                <a:close/>
                <a:moveTo>
                  <a:pt x="65" y="201"/>
                </a:moveTo>
                <a:lnTo>
                  <a:pt x="70" y="195"/>
                </a:lnTo>
                <a:lnTo>
                  <a:pt x="101" y="205"/>
                </a:lnTo>
                <a:lnTo>
                  <a:pt x="98" y="213"/>
                </a:lnTo>
                <a:lnTo>
                  <a:pt x="67" y="203"/>
                </a:lnTo>
                <a:lnTo>
                  <a:pt x="65" y="201"/>
                </a:lnTo>
                <a:close/>
                <a:moveTo>
                  <a:pt x="35" y="135"/>
                </a:moveTo>
                <a:lnTo>
                  <a:pt x="35" y="136"/>
                </a:lnTo>
                <a:lnTo>
                  <a:pt x="72" y="196"/>
                </a:lnTo>
                <a:lnTo>
                  <a:pt x="65" y="201"/>
                </a:lnTo>
                <a:lnTo>
                  <a:pt x="28" y="141"/>
                </a:lnTo>
                <a:lnTo>
                  <a:pt x="35" y="135"/>
                </a:lnTo>
                <a:close/>
                <a:moveTo>
                  <a:pt x="0" y="112"/>
                </a:moveTo>
                <a:lnTo>
                  <a:pt x="7" y="109"/>
                </a:lnTo>
                <a:lnTo>
                  <a:pt x="35" y="135"/>
                </a:lnTo>
                <a:lnTo>
                  <a:pt x="29" y="141"/>
                </a:lnTo>
                <a:lnTo>
                  <a:pt x="1" y="115"/>
                </a:lnTo>
                <a:lnTo>
                  <a:pt x="0" y="112"/>
                </a:lnTo>
                <a:close/>
                <a:moveTo>
                  <a:pt x="3" y="73"/>
                </a:moveTo>
                <a:lnTo>
                  <a:pt x="11" y="74"/>
                </a:lnTo>
                <a:lnTo>
                  <a:pt x="8" y="112"/>
                </a:lnTo>
                <a:lnTo>
                  <a:pt x="0" y="112"/>
                </a:lnTo>
                <a:lnTo>
                  <a:pt x="2" y="74"/>
                </a:lnTo>
                <a:lnTo>
                  <a:pt x="3" y="73"/>
                </a:lnTo>
                <a:close/>
                <a:moveTo>
                  <a:pt x="15" y="30"/>
                </a:moveTo>
                <a:lnTo>
                  <a:pt x="21" y="34"/>
                </a:lnTo>
                <a:lnTo>
                  <a:pt x="11" y="75"/>
                </a:lnTo>
                <a:lnTo>
                  <a:pt x="3" y="73"/>
                </a:lnTo>
                <a:lnTo>
                  <a:pt x="13" y="32"/>
                </a:lnTo>
                <a:lnTo>
                  <a:pt x="15" y="30"/>
                </a:lnTo>
                <a:close/>
                <a:moveTo>
                  <a:pt x="43" y="11"/>
                </a:moveTo>
                <a:lnTo>
                  <a:pt x="46" y="19"/>
                </a:lnTo>
                <a:lnTo>
                  <a:pt x="20" y="37"/>
                </a:lnTo>
                <a:lnTo>
                  <a:pt x="15" y="30"/>
                </a:lnTo>
                <a:lnTo>
                  <a:pt x="41" y="12"/>
                </a:lnTo>
                <a:lnTo>
                  <a:pt x="43" y="11"/>
                </a:lnTo>
                <a:close/>
                <a:moveTo>
                  <a:pt x="77" y="9"/>
                </a:moveTo>
                <a:lnTo>
                  <a:pt x="77" y="17"/>
                </a:lnTo>
                <a:lnTo>
                  <a:pt x="44" y="20"/>
                </a:lnTo>
                <a:lnTo>
                  <a:pt x="43" y="11"/>
                </a:lnTo>
                <a:lnTo>
                  <a:pt x="77" y="9"/>
                </a:lnTo>
                <a:close/>
                <a:moveTo>
                  <a:pt x="106" y="17"/>
                </a:moveTo>
                <a:lnTo>
                  <a:pt x="105" y="17"/>
                </a:lnTo>
                <a:lnTo>
                  <a:pt x="77" y="17"/>
                </a:lnTo>
                <a:lnTo>
                  <a:pt x="77" y="9"/>
                </a:lnTo>
                <a:lnTo>
                  <a:pt x="105" y="9"/>
                </a:lnTo>
                <a:lnTo>
                  <a:pt x="106" y="17"/>
                </a:lnTo>
                <a:close/>
                <a:moveTo>
                  <a:pt x="133" y="0"/>
                </a:moveTo>
                <a:lnTo>
                  <a:pt x="132" y="8"/>
                </a:lnTo>
                <a:lnTo>
                  <a:pt x="106" y="17"/>
                </a:lnTo>
                <a:lnTo>
                  <a:pt x="103" y="9"/>
                </a:lnTo>
                <a:lnTo>
                  <a:pt x="130" y="0"/>
                </a:lnTo>
                <a:lnTo>
                  <a:pt x="133" y="0"/>
                </a:lnTo>
                <a:close/>
                <a:moveTo>
                  <a:pt x="169" y="15"/>
                </a:moveTo>
                <a:lnTo>
                  <a:pt x="166" y="23"/>
                </a:lnTo>
                <a:lnTo>
                  <a:pt x="129" y="8"/>
                </a:lnTo>
                <a:lnTo>
                  <a:pt x="133" y="0"/>
                </a:lnTo>
                <a:lnTo>
                  <a:pt x="169" y="15"/>
                </a:lnTo>
                <a:close/>
                <a:moveTo>
                  <a:pt x="192" y="25"/>
                </a:moveTo>
                <a:lnTo>
                  <a:pt x="189" y="32"/>
                </a:lnTo>
                <a:lnTo>
                  <a:pt x="166" y="23"/>
                </a:lnTo>
                <a:lnTo>
                  <a:pt x="169" y="15"/>
                </a:lnTo>
                <a:lnTo>
                  <a:pt x="192" y="25"/>
                </a:lnTo>
                <a:close/>
                <a:moveTo>
                  <a:pt x="235" y="53"/>
                </a:moveTo>
                <a:lnTo>
                  <a:pt x="235" y="53"/>
                </a:lnTo>
                <a:lnTo>
                  <a:pt x="189" y="32"/>
                </a:lnTo>
                <a:lnTo>
                  <a:pt x="192" y="25"/>
                </a:lnTo>
                <a:lnTo>
                  <a:pt x="239" y="45"/>
                </a:lnTo>
                <a:lnTo>
                  <a:pt x="235" y="53"/>
                </a:lnTo>
                <a:close/>
                <a:moveTo>
                  <a:pt x="276" y="69"/>
                </a:moveTo>
                <a:lnTo>
                  <a:pt x="275" y="68"/>
                </a:lnTo>
                <a:lnTo>
                  <a:pt x="235" y="53"/>
                </a:lnTo>
                <a:lnTo>
                  <a:pt x="238" y="45"/>
                </a:lnTo>
                <a:lnTo>
                  <a:pt x="278" y="60"/>
                </a:lnTo>
                <a:lnTo>
                  <a:pt x="276" y="69"/>
                </a:lnTo>
                <a:close/>
                <a:moveTo>
                  <a:pt x="306" y="63"/>
                </a:moveTo>
                <a:lnTo>
                  <a:pt x="303" y="71"/>
                </a:lnTo>
                <a:lnTo>
                  <a:pt x="276" y="69"/>
                </a:lnTo>
                <a:lnTo>
                  <a:pt x="277" y="60"/>
                </a:lnTo>
                <a:lnTo>
                  <a:pt x="304" y="62"/>
                </a:lnTo>
                <a:lnTo>
                  <a:pt x="306" y="63"/>
                </a:lnTo>
                <a:close/>
                <a:moveTo>
                  <a:pt x="336" y="91"/>
                </a:moveTo>
                <a:lnTo>
                  <a:pt x="335" y="91"/>
                </a:lnTo>
                <a:lnTo>
                  <a:pt x="301" y="70"/>
                </a:lnTo>
                <a:lnTo>
                  <a:pt x="306" y="63"/>
                </a:lnTo>
                <a:lnTo>
                  <a:pt x="339" y="83"/>
                </a:lnTo>
                <a:lnTo>
                  <a:pt x="336" y="91"/>
                </a:lnTo>
                <a:close/>
                <a:moveTo>
                  <a:pt x="398" y="113"/>
                </a:moveTo>
                <a:lnTo>
                  <a:pt x="397" y="113"/>
                </a:lnTo>
                <a:lnTo>
                  <a:pt x="336" y="91"/>
                </a:lnTo>
                <a:lnTo>
                  <a:pt x="339" y="83"/>
                </a:lnTo>
                <a:lnTo>
                  <a:pt x="400" y="105"/>
                </a:lnTo>
                <a:lnTo>
                  <a:pt x="398" y="113"/>
                </a:lnTo>
                <a:close/>
                <a:moveTo>
                  <a:pt x="454" y="106"/>
                </a:moveTo>
                <a:lnTo>
                  <a:pt x="452" y="114"/>
                </a:lnTo>
                <a:lnTo>
                  <a:pt x="398" y="113"/>
                </a:lnTo>
                <a:lnTo>
                  <a:pt x="398" y="104"/>
                </a:lnTo>
                <a:lnTo>
                  <a:pt x="452" y="106"/>
                </a:lnTo>
                <a:lnTo>
                  <a:pt x="454" y="106"/>
                </a:lnTo>
                <a:close/>
                <a:moveTo>
                  <a:pt x="497" y="142"/>
                </a:moveTo>
                <a:lnTo>
                  <a:pt x="496" y="142"/>
                </a:lnTo>
                <a:lnTo>
                  <a:pt x="450" y="113"/>
                </a:lnTo>
                <a:lnTo>
                  <a:pt x="454" y="106"/>
                </a:lnTo>
                <a:lnTo>
                  <a:pt x="501" y="135"/>
                </a:lnTo>
                <a:lnTo>
                  <a:pt x="497" y="142"/>
                </a:lnTo>
                <a:close/>
                <a:moveTo>
                  <a:pt x="571" y="158"/>
                </a:moveTo>
                <a:lnTo>
                  <a:pt x="569" y="166"/>
                </a:lnTo>
                <a:lnTo>
                  <a:pt x="497" y="142"/>
                </a:lnTo>
                <a:lnTo>
                  <a:pt x="500" y="134"/>
                </a:lnTo>
                <a:lnTo>
                  <a:pt x="571" y="158"/>
                </a:lnTo>
                <a:close/>
                <a:moveTo>
                  <a:pt x="614" y="182"/>
                </a:moveTo>
                <a:lnTo>
                  <a:pt x="613" y="182"/>
                </a:lnTo>
                <a:lnTo>
                  <a:pt x="569" y="166"/>
                </a:lnTo>
                <a:lnTo>
                  <a:pt x="571" y="158"/>
                </a:lnTo>
                <a:lnTo>
                  <a:pt x="616" y="174"/>
                </a:lnTo>
                <a:lnTo>
                  <a:pt x="614" y="182"/>
                </a:lnTo>
                <a:close/>
                <a:moveTo>
                  <a:pt x="641" y="174"/>
                </a:moveTo>
                <a:lnTo>
                  <a:pt x="639" y="182"/>
                </a:lnTo>
                <a:lnTo>
                  <a:pt x="614" y="182"/>
                </a:lnTo>
                <a:lnTo>
                  <a:pt x="614" y="174"/>
                </a:lnTo>
                <a:lnTo>
                  <a:pt x="639" y="174"/>
                </a:lnTo>
                <a:lnTo>
                  <a:pt x="641" y="174"/>
                </a:lnTo>
                <a:close/>
                <a:moveTo>
                  <a:pt x="675" y="200"/>
                </a:moveTo>
                <a:lnTo>
                  <a:pt x="674" y="200"/>
                </a:lnTo>
                <a:lnTo>
                  <a:pt x="637" y="182"/>
                </a:lnTo>
                <a:lnTo>
                  <a:pt x="641" y="174"/>
                </a:lnTo>
                <a:lnTo>
                  <a:pt x="678" y="192"/>
                </a:lnTo>
                <a:lnTo>
                  <a:pt x="675" y="200"/>
                </a:lnTo>
                <a:close/>
                <a:moveTo>
                  <a:pt x="733" y="216"/>
                </a:moveTo>
                <a:lnTo>
                  <a:pt x="730" y="224"/>
                </a:lnTo>
                <a:lnTo>
                  <a:pt x="675" y="200"/>
                </a:lnTo>
                <a:lnTo>
                  <a:pt x="678" y="192"/>
                </a:lnTo>
                <a:lnTo>
                  <a:pt x="733" y="216"/>
                </a:lnTo>
                <a:close/>
                <a:moveTo>
                  <a:pt x="793" y="243"/>
                </a:moveTo>
                <a:lnTo>
                  <a:pt x="789" y="251"/>
                </a:lnTo>
                <a:lnTo>
                  <a:pt x="729" y="224"/>
                </a:lnTo>
                <a:lnTo>
                  <a:pt x="733" y="216"/>
                </a:lnTo>
                <a:lnTo>
                  <a:pt x="793" y="243"/>
                </a:lnTo>
                <a:close/>
                <a:moveTo>
                  <a:pt x="867" y="279"/>
                </a:moveTo>
                <a:lnTo>
                  <a:pt x="862" y="286"/>
                </a:lnTo>
                <a:lnTo>
                  <a:pt x="789" y="251"/>
                </a:lnTo>
                <a:lnTo>
                  <a:pt x="793" y="243"/>
                </a:lnTo>
                <a:lnTo>
                  <a:pt x="865" y="278"/>
                </a:lnTo>
                <a:lnTo>
                  <a:pt x="867" y="279"/>
                </a:lnTo>
                <a:close/>
                <a:moveTo>
                  <a:pt x="882" y="310"/>
                </a:moveTo>
                <a:lnTo>
                  <a:pt x="881" y="310"/>
                </a:lnTo>
                <a:lnTo>
                  <a:pt x="860" y="285"/>
                </a:lnTo>
                <a:lnTo>
                  <a:pt x="867" y="279"/>
                </a:lnTo>
                <a:lnTo>
                  <a:pt x="888" y="304"/>
                </a:lnTo>
                <a:lnTo>
                  <a:pt x="882" y="310"/>
                </a:lnTo>
                <a:close/>
                <a:moveTo>
                  <a:pt x="944" y="354"/>
                </a:moveTo>
                <a:lnTo>
                  <a:pt x="938" y="360"/>
                </a:lnTo>
                <a:lnTo>
                  <a:pt x="882" y="310"/>
                </a:lnTo>
                <a:lnTo>
                  <a:pt x="887" y="304"/>
                </a:lnTo>
                <a:lnTo>
                  <a:pt x="944" y="354"/>
                </a:lnTo>
                <a:close/>
                <a:moveTo>
                  <a:pt x="972" y="396"/>
                </a:moveTo>
                <a:lnTo>
                  <a:pt x="972" y="396"/>
                </a:lnTo>
                <a:lnTo>
                  <a:pt x="938" y="360"/>
                </a:lnTo>
                <a:lnTo>
                  <a:pt x="944" y="354"/>
                </a:lnTo>
                <a:lnTo>
                  <a:pt x="978" y="390"/>
                </a:lnTo>
                <a:lnTo>
                  <a:pt x="972" y="396"/>
                </a:lnTo>
                <a:close/>
                <a:moveTo>
                  <a:pt x="996" y="418"/>
                </a:moveTo>
                <a:lnTo>
                  <a:pt x="996" y="418"/>
                </a:lnTo>
                <a:lnTo>
                  <a:pt x="972" y="396"/>
                </a:lnTo>
                <a:lnTo>
                  <a:pt x="977" y="390"/>
                </a:lnTo>
                <a:lnTo>
                  <a:pt x="1001" y="411"/>
                </a:lnTo>
                <a:lnTo>
                  <a:pt x="996" y="418"/>
                </a:lnTo>
                <a:close/>
                <a:moveTo>
                  <a:pt x="1019" y="436"/>
                </a:moveTo>
                <a:lnTo>
                  <a:pt x="1019" y="436"/>
                </a:lnTo>
                <a:lnTo>
                  <a:pt x="996" y="418"/>
                </a:lnTo>
                <a:lnTo>
                  <a:pt x="1001" y="411"/>
                </a:lnTo>
                <a:lnTo>
                  <a:pt x="1024" y="429"/>
                </a:lnTo>
                <a:lnTo>
                  <a:pt x="1019" y="436"/>
                </a:lnTo>
                <a:close/>
                <a:moveTo>
                  <a:pt x="1044" y="441"/>
                </a:moveTo>
                <a:lnTo>
                  <a:pt x="1038" y="447"/>
                </a:lnTo>
                <a:lnTo>
                  <a:pt x="1019" y="436"/>
                </a:lnTo>
                <a:lnTo>
                  <a:pt x="1023" y="429"/>
                </a:lnTo>
                <a:lnTo>
                  <a:pt x="1042" y="440"/>
                </a:lnTo>
                <a:lnTo>
                  <a:pt x="1044" y="441"/>
                </a:lnTo>
                <a:close/>
                <a:moveTo>
                  <a:pt x="1059" y="469"/>
                </a:moveTo>
                <a:lnTo>
                  <a:pt x="1051" y="472"/>
                </a:lnTo>
                <a:lnTo>
                  <a:pt x="1037" y="445"/>
                </a:lnTo>
                <a:lnTo>
                  <a:pt x="1044" y="441"/>
                </a:lnTo>
                <a:lnTo>
                  <a:pt x="1058" y="467"/>
                </a:lnTo>
                <a:lnTo>
                  <a:pt x="1059" y="469"/>
                </a:lnTo>
                <a:close/>
                <a:moveTo>
                  <a:pt x="1057" y="513"/>
                </a:moveTo>
                <a:lnTo>
                  <a:pt x="1056" y="511"/>
                </a:lnTo>
                <a:lnTo>
                  <a:pt x="1051" y="470"/>
                </a:lnTo>
                <a:lnTo>
                  <a:pt x="1059" y="469"/>
                </a:lnTo>
                <a:lnTo>
                  <a:pt x="1065" y="510"/>
                </a:lnTo>
                <a:lnTo>
                  <a:pt x="1057" y="513"/>
                </a:lnTo>
                <a:close/>
                <a:moveTo>
                  <a:pt x="1074" y="538"/>
                </a:moveTo>
                <a:lnTo>
                  <a:pt x="1073" y="536"/>
                </a:lnTo>
                <a:lnTo>
                  <a:pt x="1057" y="513"/>
                </a:lnTo>
                <a:lnTo>
                  <a:pt x="1064" y="508"/>
                </a:lnTo>
                <a:lnTo>
                  <a:pt x="1080" y="532"/>
                </a:lnTo>
                <a:lnTo>
                  <a:pt x="1074" y="538"/>
                </a:lnTo>
                <a:close/>
                <a:moveTo>
                  <a:pt x="1106" y="545"/>
                </a:moveTo>
                <a:lnTo>
                  <a:pt x="1101" y="551"/>
                </a:lnTo>
                <a:lnTo>
                  <a:pt x="1074" y="538"/>
                </a:lnTo>
                <a:lnTo>
                  <a:pt x="1078" y="530"/>
                </a:lnTo>
                <a:lnTo>
                  <a:pt x="1104" y="543"/>
                </a:lnTo>
                <a:lnTo>
                  <a:pt x="1106" y="545"/>
                </a:lnTo>
                <a:close/>
                <a:moveTo>
                  <a:pt x="1116" y="564"/>
                </a:moveTo>
                <a:lnTo>
                  <a:pt x="1108" y="564"/>
                </a:lnTo>
                <a:lnTo>
                  <a:pt x="1099" y="550"/>
                </a:lnTo>
                <a:lnTo>
                  <a:pt x="1106" y="545"/>
                </a:lnTo>
                <a:lnTo>
                  <a:pt x="1115" y="559"/>
                </a:lnTo>
                <a:lnTo>
                  <a:pt x="1116" y="564"/>
                </a:lnTo>
                <a:close/>
                <a:moveTo>
                  <a:pt x="1104" y="581"/>
                </a:moveTo>
                <a:lnTo>
                  <a:pt x="1099" y="575"/>
                </a:lnTo>
                <a:lnTo>
                  <a:pt x="1108" y="559"/>
                </a:lnTo>
                <a:lnTo>
                  <a:pt x="1116" y="564"/>
                </a:lnTo>
                <a:lnTo>
                  <a:pt x="1106" y="579"/>
                </a:lnTo>
                <a:lnTo>
                  <a:pt x="1104" y="581"/>
                </a:lnTo>
                <a:close/>
                <a:moveTo>
                  <a:pt x="1071" y="588"/>
                </a:moveTo>
                <a:lnTo>
                  <a:pt x="1073" y="585"/>
                </a:lnTo>
                <a:lnTo>
                  <a:pt x="1101" y="573"/>
                </a:lnTo>
                <a:lnTo>
                  <a:pt x="1104" y="581"/>
                </a:lnTo>
                <a:lnTo>
                  <a:pt x="1077" y="593"/>
                </a:lnTo>
                <a:lnTo>
                  <a:pt x="1071" y="588"/>
                </a:lnTo>
                <a:close/>
                <a:moveTo>
                  <a:pt x="1065" y="628"/>
                </a:moveTo>
                <a:lnTo>
                  <a:pt x="1060" y="623"/>
                </a:lnTo>
                <a:lnTo>
                  <a:pt x="1071" y="588"/>
                </a:lnTo>
                <a:lnTo>
                  <a:pt x="1079" y="590"/>
                </a:lnTo>
                <a:lnTo>
                  <a:pt x="1068" y="625"/>
                </a:lnTo>
                <a:lnTo>
                  <a:pt x="1065" y="628"/>
                </a:lnTo>
                <a:close/>
                <a:moveTo>
                  <a:pt x="1010" y="622"/>
                </a:moveTo>
                <a:lnTo>
                  <a:pt x="1011" y="622"/>
                </a:lnTo>
                <a:lnTo>
                  <a:pt x="1064" y="620"/>
                </a:lnTo>
                <a:lnTo>
                  <a:pt x="1065" y="628"/>
                </a:lnTo>
                <a:lnTo>
                  <a:pt x="1012" y="630"/>
                </a:lnTo>
                <a:lnTo>
                  <a:pt x="1010" y="622"/>
                </a:lnTo>
                <a:close/>
                <a:moveTo>
                  <a:pt x="983" y="641"/>
                </a:moveTo>
                <a:lnTo>
                  <a:pt x="982" y="633"/>
                </a:lnTo>
                <a:lnTo>
                  <a:pt x="1010" y="622"/>
                </a:lnTo>
                <a:lnTo>
                  <a:pt x="1013" y="630"/>
                </a:lnTo>
                <a:lnTo>
                  <a:pt x="985" y="641"/>
                </a:lnTo>
                <a:lnTo>
                  <a:pt x="983" y="641"/>
                </a:lnTo>
                <a:close/>
                <a:moveTo>
                  <a:pt x="958" y="641"/>
                </a:moveTo>
                <a:lnTo>
                  <a:pt x="959" y="633"/>
                </a:lnTo>
                <a:lnTo>
                  <a:pt x="983" y="633"/>
                </a:lnTo>
                <a:lnTo>
                  <a:pt x="983" y="641"/>
                </a:lnTo>
                <a:lnTo>
                  <a:pt x="959" y="641"/>
                </a:lnTo>
                <a:lnTo>
                  <a:pt x="958" y="641"/>
                </a:lnTo>
                <a:close/>
                <a:moveTo>
                  <a:pt x="938" y="635"/>
                </a:moveTo>
                <a:lnTo>
                  <a:pt x="942" y="628"/>
                </a:lnTo>
                <a:lnTo>
                  <a:pt x="960" y="633"/>
                </a:lnTo>
                <a:lnTo>
                  <a:pt x="958" y="641"/>
                </a:lnTo>
                <a:lnTo>
                  <a:pt x="940" y="636"/>
                </a:lnTo>
                <a:lnTo>
                  <a:pt x="938" y="635"/>
                </a:lnTo>
                <a:close/>
                <a:moveTo>
                  <a:pt x="908" y="608"/>
                </a:moveTo>
                <a:lnTo>
                  <a:pt x="914" y="603"/>
                </a:lnTo>
                <a:lnTo>
                  <a:pt x="944" y="629"/>
                </a:lnTo>
                <a:lnTo>
                  <a:pt x="938" y="635"/>
                </a:lnTo>
                <a:lnTo>
                  <a:pt x="909" y="609"/>
                </a:lnTo>
                <a:lnTo>
                  <a:pt x="908" y="608"/>
                </a:lnTo>
                <a:close/>
                <a:moveTo>
                  <a:pt x="881" y="563"/>
                </a:moveTo>
                <a:lnTo>
                  <a:pt x="888" y="562"/>
                </a:lnTo>
                <a:lnTo>
                  <a:pt x="915" y="604"/>
                </a:lnTo>
                <a:lnTo>
                  <a:pt x="908" y="608"/>
                </a:lnTo>
                <a:lnTo>
                  <a:pt x="881" y="566"/>
                </a:lnTo>
                <a:lnTo>
                  <a:pt x="881" y="563"/>
                </a:lnTo>
                <a:close/>
                <a:moveTo>
                  <a:pt x="899" y="526"/>
                </a:moveTo>
                <a:lnTo>
                  <a:pt x="899" y="528"/>
                </a:lnTo>
                <a:lnTo>
                  <a:pt x="889" y="565"/>
                </a:lnTo>
                <a:lnTo>
                  <a:pt x="881" y="563"/>
                </a:lnTo>
                <a:lnTo>
                  <a:pt x="891" y="526"/>
                </a:lnTo>
                <a:lnTo>
                  <a:pt x="899" y="526"/>
                </a:lnTo>
                <a:close/>
                <a:moveTo>
                  <a:pt x="880" y="479"/>
                </a:moveTo>
                <a:lnTo>
                  <a:pt x="888" y="480"/>
                </a:lnTo>
                <a:lnTo>
                  <a:pt x="899" y="526"/>
                </a:lnTo>
                <a:lnTo>
                  <a:pt x="891" y="528"/>
                </a:lnTo>
                <a:lnTo>
                  <a:pt x="880" y="482"/>
                </a:lnTo>
                <a:lnTo>
                  <a:pt x="880" y="479"/>
                </a:lnTo>
                <a:close/>
                <a:moveTo>
                  <a:pt x="922" y="425"/>
                </a:moveTo>
                <a:lnTo>
                  <a:pt x="921" y="427"/>
                </a:lnTo>
                <a:lnTo>
                  <a:pt x="887" y="483"/>
                </a:lnTo>
                <a:lnTo>
                  <a:pt x="880" y="479"/>
                </a:lnTo>
                <a:lnTo>
                  <a:pt x="914" y="423"/>
                </a:lnTo>
                <a:lnTo>
                  <a:pt x="922" y="425"/>
                </a:lnTo>
                <a:close/>
                <a:moveTo>
                  <a:pt x="924" y="377"/>
                </a:moveTo>
                <a:lnTo>
                  <a:pt x="924" y="379"/>
                </a:lnTo>
                <a:lnTo>
                  <a:pt x="922" y="425"/>
                </a:lnTo>
                <a:lnTo>
                  <a:pt x="913" y="425"/>
                </a:lnTo>
                <a:lnTo>
                  <a:pt x="916" y="379"/>
                </a:lnTo>
                <a:lnTo>
                  <a:pt x="924" y="377"/>
                </a:lnTo>
                <a:close/>
                <a:moveTo>
                  <a:pt x="908" y="348"/>
                </a:moveTo>
                <a:lnTo>
                  <a:pt x="909" y="349"/>
                </a:lnTo>
                <a:lnTo>
                  <a:pt x="924" y="377"/>
                </a:lnTo>
                <a:lnTo>
                  <a:pt x="916" y="381"/>
                </a:lnTo>
                <a:lnTo>
                  <a:pt x="901" y="353"/>
                </a:lnTo>
                <a:lnTo>
                  <a:pt x="908" y="348"/>
                </a:lnTo>
                <a:close/>
                <a:moveTo>
                  <a:pt x="884" y="331"/>
                </a:moveTo>
                <a:lnTo>
                  <a:pt x="891" y="326"/>
                </a:lnTo>
                <a:lnTo>
                  <a:pt x="908" y="348"/>
                </a:lnTo>
                <a:lnTo>
                  <a:pt x="902" y="354"/>
                </a:lnTo>
                <a:lnTo>
                  <a:pt x="884" y="331"/>
                </a:lnTo>
                <a:close/>
                <a:moveTo>
                  <a:pt x="865" y="294"/>
                </a:moveTo>
                <a:lnTo>
                  <a:pt x="868" y="295"/>
                </a:lnTo>
                <a:lnTo>
                  <a:pt x="891" y="326"/>
                </a:lnTo>
                <a:lnTo>
                  <a:pt x="884" y="331"/>
                </a:lnTo>
                <a:lnTo>
                  <a:pt x="861" y="301"/>
                </a:lnTo>
                <a:lnTo>
                  <a:pt x="865" y="294"/>
                </a:lnTo>
                <a:close/>
                <a:moveTo>
                  <a:pt x="809" y="293"/>
                </a:moveTo>
                <a:lnTo>
                  <a:pt x="811" y="285"/>
                </a:lnTo>
                <a:lnTo>
                  <a:pt x="865" y="294"/>
                </a:lnTo>
                <a:lnTo>
                  <a:pt x="863" y="302"/>
                </a:lnTo>
                <a:lnTo>
                  <a:pt x="809" y="293"/>
                </a:lnTo>
                <a:close/>
                <a:moveTo>
                  <a:pt x="768" y="272"/>
                </a:moveTo>
                <a:lnTo>
                  <a:pt x="769" y="272"/>
                </a:lnTo>
                <a:lnTo>
                  <a:pt x="811" y="285"/>
                </a:lnTo>
                <a:lnTo>
                  <a:pt x="809" y="293"/>
                </a:lnTo>
                <a:lnTo>
                  <a:pt x="767" y="280"/>
                </a:lnTo>
                <a:lnTo>
                  <a:pt x="768" y="272"/>
                </a:lnTo>
                <a:close/>
                <a:moveTo>
                  <a:pt x="734" y="275"/>
                </a:moveTo>
                <a:lnTo>
                  <a:pt x="734" y="275"/>
                </a:lnTo>
                <a:lnTo>
                  <a:pt x="768" y="272"/>
                </a:lnTo>
                <a:lnTo>
                  <a:pt x="769" y="280"/>
                </a:lnTo>
                <a:lnTo>
                  <a:pt x="735" y="284"/>
                </a:lnTo>
                <a:lnTo>
                  <a:pt x="734" y="275"/>
                </a:lnTo>
                <a:close/>
                <a:moveTo>
                  <a:pt x="701" y="291"/>
                </a:moveTo>
                <a:lnTo>
                  <a:pt x="700" y="282"/>
                </a:lnTo>
                <a:lnTo>
                  <a:pt x="734" y="275"/>
                </a:lnTo>
                <a:lnTo>
                  <a:pt x="736" y="284"/>
                </a:lnTo>
                <a:lnTo>
                  <a:pt x="702" y="291"/>
                </a:lnTo>
                <a:lnTo>
                  <a:pt x="701" y="291"/>
                </a:lnTo>
                <a:close/>
                <a:moveTo>
                  <a:pt x="649" y="283"/>
                </a:moveTo>
                <a:lnTo>
                  <a:pt x="650" y="282"/>
                </a:lnTo>
                <a:lnTo>
                  <a:pt x="701" y="282"/>
                </a:lnTo>
                <a:lnTo>
                  <a:pt x="701" y="291"/>
                </a:lnTo>
                <a:lnTo>
                  <a:pt x="650" y="291"/>
                </a:lnTo>
                <a:lnTo>
                  <a:pt x="649" y="283"/>
                </a:lnTo>
                <a:close/>
                <a:moveTo>
                  <a:pt x="617" y="291"/>
                </a:moveTo>
                <a:lnTo>
                  <a:pt x="619" y="290"/>
                </a:lnTo>
                <a:lnTo>
                  <a:pt x="649" y="283"/>
                </a:lnTo>
                <a:lnTo>
                  <a:pt x="651" y="291"/>
                </a:lnTo>
                <a:lnTo>
                  <a:pt x="621" y="298"/>
                </a:lnTo>
                <a:lnTo>
                  <a:pt x="617" y="291"/>
                </a:lnTo>
                <a:close/>
                <a:moveTo>
                  <a:pt x="593" y="321"/>
                </a:moveTo>
                <a:lnTo>
                  <a:pt x="590" y="314"/>
                </a:lnTo>
                <a:lnTo>
                  <a:pt x="617" y="291"/>
                </a:lnTo>
                <a:lnTo>
                  <a:pt x="623" y="297"/>
                </a:lnTo>
                <a:lnTo>
                  <a:pt x="596" y="320"/>
                </a:lnTo>
                <a:lnTo>
                  <a:pt x="593" y="321"/>
                </a:lnTo>
                <a:close/>
                <a:moveTo>
                  <a:pt x="542" y="311"/>
                </a:moveTo>
                <a:lnTo>
                  <a:pt x="544" y="311"/>
                </a:lnTo>
                <a:lnTo>
                  <a:pt x="593" y="313"/>
                </a:lnTo>
                <a:lnTo>
                  <a:pt x="593" y="321"/>
                </a:lnTo>
                <a:lnTo>
                  <a:pt x="544" y="320"/>
                </a:lnTo>
                <a:lnTo>
                  <a:pt x="542" y="311"/>
                </a:lnTo>
                <a:close/>
                <a:moveTo>
                  <a:pt x="529" y="324"/>
                </a:moveTo>
                <a:lnTo>
                  <a:pt x="529" y="316"/>
                </a:lnTo>
                <a:lnTo>
                  <a:pt x="542" y="311"/>
                </a:lnTo>
                <a:lnTo>
                  <a:pt x="545" y="319"/>
                </a:lnTo>
                <a:lnTo>
                  <a:pt x="532" y="324"/>
                </a:lnTo>
                <a:lnTo>
                  <a:pt x="529" y="324"/>
                </a:lnTo>
                <a:close/>
                <a:moveTo>
                  <a:pt x="499" y="312"/>
                </a:moveTo>
                <a:lnTo>
                  <a:pt x="503" y="305"/>
                </a:lnTo>
                <a:lnTo>
                  <a:pt x="532" y="316"/>
                </a:lnTo>
                <a:lnTo>
                  <a:pt x="529" y="324"/>
                </a:lnTo>
                <a:lnTo>
                  <a:pt x="500" y="313"/>
                </a:lnTo>
                <a:lnTo>
                  <a:pt x="499" y="312"/>
                </a:lnTo>
                <a:close/>
                <a:moveTo>
                  <a:pt x="467" y="279"/>
                </a:moveTo>
                <a:lnTo>
                  <a:pt x="474" y="274"/>
                </a:lnTo>
                <a:lnTo>
                  <a:pt x="505" y="306"/>
                </a:lnTo>
                <a:lnTo>
                  <a:pt x="499" y="312"/>
                </a:lnTo>
                <a:lnTo>
                  <a:pt x="468" y="280"/>
                </a:lnTo>
                <a:lnTo>
                  <a:pt x="467" y="279"/>
                </a:lnTo>
                <a:close/>
                <a:moveTo>
                  <a:pt x="457" y="227"/>
                </a:moveTo>
                <a:lnTo>
                  <a:pt x="458" y="229"/>
                </a:lnTo>
                <a:lnTo>
                  <a:pt x="475" y="276"/>
                </a:lnTo>
                <a:lnTo>
                  <a:pt x="467" y="279"/>
                </a:lnTo>
                <a:lnTo>
                  <a:pt x="450" y="232"/>
                </a:lnTo>
                <a:lnTo>
                  <a:pt x="457" y="227"/>
                </a:lnTo>
                <a:close/>
                <a:moveTo>
                  <a:pt x="435" y="211"/>
                </a:moveTo>
                <a:lnTo>
                  <a:pt x="437" y="212"/>
                </a:lnTo>
                <a:lnTo>
                  <a:pt x="457" y="227"/>
                </a:lnTo>
                <a:lnTo>
                  <a:pt x="452" y="234"/>
                </a:lnTo>
                <a:lnTo>
                  <a:pt x="431" y="218"/>
                </a:lnTo>
                <a:lnTo>
                  <a:pt x="435" y="211"/>
                </a:lnTo>
                <a:close/>
                <a:moveTo>
                  <a:pt x="404" y="210"/>
                </a:moveTo>
                <a:lnTo>
                  <a:pt x="408" y="202"/>
                </a:lnTo>
                <a:lnTo>
                  <a:pt x="435" y="211"/>
                </a:lnTo>
                <a:lnTo>
                  <a:pt x="433" y="219"/>
                </a:lnTo>
                <a:lnTo>
                  <a:pt x="405" y="211"/>
                </a:lnTo>
                <a:lnTo>
                  <a:pt x="404" y="210"/>
                </a:lnTo>
                <a:close/>
                <a:moveTo>
                  <a:pt x="370" y="183"/>
                </a:moveTo>
                <a:lnTo>
                  <a:pt x="376" y="177"/>
                </a:lnTo>
                <a:lnTo>
                  <a:pt x="409" y="203"/>
                </a:lnTo>
                <a:lnTo>
                  <a:pt x="404" y="210"/>
                </a:lnTo>
                <a:lnTo>
                  <a:pt x="370" y="184"/>
                </a:lnTo>
                <a:lnTo>
                  <a:pt x="370" y="183"/>
                </a:lnTo>
                <a:close/>
                <a:moveTo>
                  <a:pt x="359" y="156"/>
                </a:moveTo>
                <a:lnTo>
                  <a:pt x="360" y="157"/>
                </a:lnTo>
                <a:lnTo>
                  <a:pt x="376" y="178"/>
                </a:lnTo>
                <a:lnTo>
                  <a:pt x="370" y="183"/>
                </a:lnTo>
                <a:lnTo>
                  <a:pt x="353" y="163"/>
                </a:lnTo>
                <a:lnTo>
                  <a:pt x="359" y="156"/>
                </a:lnTo>
                <a:close/>
                <a:moveTo>
                  <a:pt x="334" y="150"/>
                </a:moveTo>
                <a:lnTo>
                  <a:pt x="338" y="143"/>
                </a:lnTo>
                <a:lnTo>
                  <a:pt x="359" y="156"/>
                </a:lnTo>
                <a:lnTo>
                  <a:pt x="354" y="164"/>
                </a:lnTo>
                <a:lnTo>
                  <a:pt x="334" y="150"/>
                </a:lnTo>
                <a:close/>
                <a:moveTo>
                  <a:pt x="315" y="136"/>
                </a:moveTo>
                <a:lnTo>
                  <a:pt x="321" y="130"/>
                </a:lnTo>
                <a:lnTo>
                  <a:pt x="339" y="143"/>
                </a:lnTo>
                <a:lnTo>
                  <a:pt x="334" y="150"/>
                </a:lnTo>
                <a:lnTo>
                  <a:pt x="316" y="137"/>
                </a:lnTo>
                <a:lnTo>
                  <a:pt x="315" y="136"/>
                </a:lnTo>
                <a:close/>
                <a:moveTo>
                  <a:pt x="292" y="110"/>
                </a:moveTo>
                <a:lnTo>
                  <a:pt x="299" y="105"/>
                </a:lnTo>
                <a:lnTo>
                  <a:pt x="321" y="131"/>
                </a:lnTo>
                <a:lnTo>
                  <a:pt x="315" y="136"/>
                </a:lnTo>
                <a:lnTo>
                  <a:pt x="292" y="110"/>
                </a:lnTo>
                <a:close/>
                <a:moveTo>
                  <a:pt x="284" y="86"/>
                </a:moveTo>
                <a:lnTo>
                  <a:pt x="284" y="87"/>
                </a:lnTo>
                <a:lnTo>
                  <a:pt x="299" y="105"/>
                </a:lnTo>
                <a:lnTo>
                  <a:pt x="292" y="110"/>
                </a:lnTo>
                <a:lnTo>
                  <a:pt x="278" y="92"/>
                </a:lnTo>
                <a:lnTo>
                  <a:pt x="284" y="86"/>
                </a:lnTo>
                <a:close/>
                <a:moveTo>
                  <a:pt x="260" y="70"/>
                </a:moveTo>
                <a:lnTo>
                  <a:pt x="263" y="70"/>
                </a:lnTo>
                <a:lnTo>
                  <a:pt x="284" y="86"/>
                </a:lnTo>
                <a:lnTo>
                  <a:pt x="279" y="93"/>
                </a:lnTo>
                <a:lnTo>
                  <a:pt x="258" y="77"/>
                </a:lnTo>
                <a:lnTo>
                  <a:pt x="260" y="70"/>
                </a:lnTo>
                <a:close/>
                <a:moveTo>
                  <a:pt x="233" y="75"/>
                </a:moveTo>
                <a:lnTo>
                  <a:pt x="234" y="75"/>
                </a:lnTo>
                <a:lnTo>
                  <a:pt x="260" y="70"/>
                </a:lnTo>
                <a:lnTo>
                  <a:pt x="262" y="78"/>
                </a:lnTo>
                <a:lnTo>
                  <a:pt x="235" y="83"/>
                </a:lnTo>
                <a:lnTo>
                  <a:pt x="233" y="75"/>
                </a:lnTo>
                <a:close/>
                <a:moveTo>
                  <a:pt x="207" y="89"/>
                </a:moveTo>
                <a:lnTo>
                  <a:pt x="209" y="87"/>
                </a:lnTo>
                <a:lnTo>
                  <a:pt x="233" y="75"/>
                </a:lnTo>
                <a:lnTo>
                  <a:pt x="236" y="83"/>
                </a:lnTo>
                <a:lnTo>
                  <a:pt x="213" y="94"/>
                </a:lnTo>
                <a:lnTo>
                  <a:pt x="207" y="89"/>
                </a:lnTo>
                <a:close/>
                <a:moveTo>
                  <a:pt x="199" y="116"/>
                </a:moveTo>
                <a:lnTo>
                  <a:pt x="199" y="115"/>
                </a:lnTo>
                <a:lnTo>
                  <a:pt x="207" y="89"/>
                </a:lnTo>
                <a:lnTo>
                  <a:pt x="215" y="92"/>
                </a:lnTo>
                <a:lnTo>
                  <a:pt x="208" y="117"/>
                </a:lnTo>
                <a:lnTo>
                  <a:pt x="199" y="116"/>
                </a:lnTo>
                <a:close/>
                <a:moveTo>
                  <a:pt x="207" y="148"/>
                </a:moveTo>
                <a:lnTo>
                  <a:pt x="201" y="144"/>
                </a:lnTo>
                <a:lnTo>
                  <a:pt x="199" y="116"/>
                </a:lnTo>
                <a:lnTo>
                  <a:pt x="208" y="116"/>
                </a:lnTo>
                <a:lnTo>
                  <a:pt x="209" y="144"/>
                </a:lnTo>
                <a:lnTo>
                  <a:pt x="207" y="148"/>
                </a:lnTo>
                <a:close/>
                <a:moveTo>
                  <a:pt x="185" y="153"/>
                </a:moveTo>
                <a:lnTo>
                  <a:pt x="187" y="150"/>
                </a:lnTo>
                <a:lnTo>
                  <a:pt x="203" y="140"/>
                </a:lnTo>
                <a:lnTo>
                  <a:pt x="207" y="148"/>
                </a:lnTo>
                <a:lnTo>
                  <a:pt x="191" y="158"/>
                </a:lnTo>
                <a:lnTo>
                  <a:pt x="185" y="153"/>
                </a:lnTo>
                <a:close/>
                <a:moveTo>
                  <a:pt x="189" y="175"/>
                </a:moveTo>
                <a:lnTo>
                  <a:pt x="181" y="171"/>
                </a:lnTo>
                <a:lnTo>
                  <a:pt x="185" y="153"/>
                </a:lnTo>
                <a:lnTo>
                  <a:pt x="193" y="155"/>
                </a:lnTo>
                <a:lnTo>
                  <a:pt x="190" y="173"/>
                </a:lnTo>
                <a:lnTo>
                  <a:pt x="189" y="175"/>
                </a:lnTo>
                <a:close/>
                <a:moveTo>
                  <a:pt x="183" y="169"/>
                </a:moveTo>
                <a:lnTo>
                  <a:pt x="186" y="172"/>
                </a:lnTo>
                <a:lnTo>
                  <a:pt x="183" y="169"/>
                </a:lnTo>
                <a:close/>
              </a:path>
            </a:pathLst>
          </a:custGeom>
          <a:noFill/>
          <a:ln w="9525">
            <a:solidFill>
              <a:srgbClr val="FFFF66"/>
            </a:solidFill>
            <a:round/>
            <a:headEnd/>
            <a:tailEnd/>
          </a:ln>
        </p:spPr>
        <p:txBody>
          <a:bodyPr/>
          <a:lstStyle/>
          <a:p>
            <a:endParaRPr lang="en-US"/>
          </a:p>
        </p:txBody>
      </p:sp>
      <p:sp>
        <p:nvSpPr>
          <p:cNvPr id="27720" name="Freeform 118"/>
          <p:cNvSpPr>
            <a:spLocks/>
          </p:cNvSpPr>
          <p:nvPr/>
        </p:nvSpPr>
        <p:spPr bwMode="auto">
          <a:xfrm>
            <a:off x="179388" y="2492375"/>
            <a:ext cx="3179762" cy="1585913"/>
          </a:xfrm>
          <a:custGeom>
            <a:avLst/>
            <a:gdLst>
              <a:gd name="T0" fmla="*/ 2147483647 w 1852"/>
              <a:gd name="T1" fmla="*/ 2147483647 h 889"/>
              <a:gd name="T2" fmla="*/ 2147483647 w 1852"/>
              <a:gd name="T3" fmla="*/ 2147483647 h 889"/>
              <a:gd name="T4" fmla="*/ 2147483647 w 1852"/>
              <a:gd name="T5" fmla="*/ 2147483647 h 889"/>
              <a:gd name="T6" fmla="*/ 2147483647 w 1852"/>
              <a:gd name="T7" fmla="*/ 2147483647 h 889"/>
              <a:gd name="T8" fmla="*/ 2147483647 w 1852"/>
              <a:gd name="T9" fmla="*/ 2147483647 h 889"/>
              <a:gd name="T10" fmla="*/ 2147483647 w 1852"/>
              <a:gd name="T11" fmla="*/ 2147483647 h 889"/>
              <a:gd name="T12" fmla="*/ 2147483647 w 1852"/>
              <a:gd name="T13" fmla="*/ 2147483647 h 889"/>
              <a:gd name="T14" fmla="*/ 2147483647 w 1852"/>
              <a:gd name="T15" fmla="*/ 2147483647 h 889"/>
              <a:gd name="T16" fmla="*/ 2147483647 w 1852"/>
              <a:gd name="T17" fmla="*/ 2147483647 h 889"/>
              <a:gd name="T18" fmla="*/ 2147483647 w 1852"/>
              <a:gd name="T19" fmla="*/ 2147483647 h 889"/>
              <a:gd name="T20" fmla="*/ 2147483647 w 1852"/>
              <a:gd name="T21" fmla="*/ 2147483647 h 889"/>
              <a:gd name="T22" fmla="*/ 2147483647 w 1852"/>
              <a:gd name="T23" fmla="*/ 2147483647 h 889"/>
              <a:gd name="T24" fmla="*/ 2147483647 w 1852"/>
              <a:gd name="T25" fmla="*/ 2147483647 h 889"/>
              <a:gd name="T26" fmla="*/ 2147483647 w 1852"/>
              <a:gd name="T27" fmla="*/ 2147483647 h 889"/>
              <a:gd name="T28" fmla="*/ 2147483647 w 1852"/>
              <a:gd name="T29" fmla="*/ 2147483647 h 889"/>
              <a:gd name="T30" fmla="*/ 2147483647 w 1852"/>
              <a:gd name="T31" fmla="*/ 2147483647 h 889"/>
              <a:gd name="T32" fmla="*/ 2147483647 w 1852"/>
              <a:gd name="T33" fmla="*/ 2147483647 h 889"/>
              <a:gd name="T34" fmla="*/ 2147483647 w 1852"/>
              <a:gd name="T35" fmla="*/ 2147483647 h 889"/>
              <a:gd name="T36" fmla="*/ 2147483647 w 1852"/>
              <a:gd name="T37" fmla="*/ 2147483647 h 889"/>
              <a:gd name="T38" fmla="*/ 2147483647 w 1852"/>
              <a:gd name="T39" fmla="*/ 2147483647 h 889"/>
              <a:gd name="T40" fmla="*/ 2147483647 w 1852"/>
              <a:gd name="T41" fmla="*/ 2147483647 h 889"/>
              <a:gd name="T42" fmla="*/ 2147483647 w 1852"/>
              <a:gd name="T43" fmla="*/ 2147483647 h 889"/>
              <a:gd name="T44" fmla="*/ 2147483647 w 1852"/>
              <a:gd name="T45" fmla="*/ 2147483647 h 889"/>
              <a:gd name="T46" fmla="*/ 2147483647 w 1852"/>
              <a:gd name="T47" fmla="*/ 2147483647 h 889"/>
              <a:gd name="T48" fmla="*/ 2147483647 w 1852"/>
              <a:gd name="T49" fmla="*/ 2147483647 h 889"/>
              <a:gd name="T50" fmla="*/ 2147483647 w 1852"/>
              <a:gd name="T51" fmla="*/ 2147483647 h 889"/>
              <a:gd name="T52" fmla="*/ 2147483647 w 1852"/>
              <a:gd name="T53" fmla="*/ 2147483647 h 889"/>
              <a:gd name="T54" fmla="*/ 2147483647 w 1852"/>
              <a:gd name="T55" fmla="*/ 2147483647 h 889"/>
              <a:gd name="T56" fmla="*/ 2147483647 w 1852"/>
              <a:gd name="T57" fmla="*/ 2147483647 h 889"/>
              <a:gd name="T58" fmla="*/ 2147483647 w 1852"/>
              <a:gd name="T59" fmla="*/ 2147483647 h 889"/>
              <a:gd name="T60" fmla="*/ 2147483647 w 1852"/>
              <a:gd name="T61" fmla="*/ 2147483647 h 889"/>
              <a:gd name="T62" fmla="*/ 2147483647 w 1852"/>
              <a:gd name="T63" fmla="*/ 2147483647 h 889"/>
              <a:gd name="T64" fmla="*/ 2147483647 w 1852"/>
              <a:gd name="T65" fmla="*/ 2147483647 h 889"/>
              <a:gd name="T66" fmla="*/ 2147483647 w 1852"/>
              <a:gd name="T67" fmla="*/ 2147483647 h 889"/>
              <a:gd name="T68" fmla="*/ 2147483647 w 1852"/>
              <a:gd name="T69" fmla="*/ 2147483647 h 889"/>
              <a:gd name="T70" fmla="*/ 2147483647 w 1852"/>
              <a:gd name="T71" fmla="*/ 2147483647 h 889"/>
              <a:gd name="T72" fmla="*/ 2147483647 w 1852"/>
              <a:gd name="T73" fmla="*/ 2147483647 h 889"/>
              <a:gd name="T74" fmla="*/ 2147483647 w 1852"/>
              <a:gd name="T75" fmla="*/ 2147483647 h 889"/>
              <a:gd name="T76" fmla="*/ 2147483647 w 1852"/>
              <a:gd name="T77" fmla="*/ 2147483647 h 889"/>
              <a:gd name="T78" fmla="*/ 2147483647 w 1852"/>
              <a:gd name="T79" fmla="*/ 2147483647 h 889"/>
              <a:gd name="T80" fmla="*/ 2147483647 w 1852"/>
              <a:gd name="T81" fmla="*/ 2147483647 h 889"/>
              <a:gd name="T82" fmla="*/ 2147483647 w 1852"/>
              <a:gd name="T83" fmla="*/ 2147483647 h 889"/>
              <a:gd name="T84" fmla="*/ 2147483647 w 1852"/>
              <a:gd name="T85" fmla="*/ 2147483647 h 889"/>
              <a:gd name="T86" fmla="*/ 2147483647 w 1852"/>
              <a:gd name="T87" fmla="*/ 2147483647 h 889"/>
              <a:gd name="T88" fmla="*/ 2147483647 w 1852"/>
              <a:gd name="T89" fmla="*/ 2147483647 h 889"/>
              <a:gd name="T90" fmla="*/ 2147483647 w 1852"/>
              <a:gd name="T91" fmla="*/ 2147483647 h 889"/>
              <a:gd name="T92" fmla="*/ 2147483647 w 1852"/>
              <a:gd name="T93" fmla="*/ 2147483647 h 889"/>
              <a:gd name="T94" fmla="*/ 2147483647 w 1852"/>
              <a:gd name="T95" fmla="*/ 2147483647 h 889"/>
              <a:gd name="T96" fmla="*/ 2147483647 w 1852"/>
              <a:gd name="T97" fmla="*/ 2147483647 h 889"/>
              <a:gd name="T98" fmla="*/ 2147483647 w 1852"/>
              <a:gd name="T99" fmla="*/ 2147483647 h 889"/>
              <a:gd name="T100" fmla="*/ 2147483647 w 1852"/>
              <a:gd name="T101" fmla="*/ 2147483647 h 889"/>
              <a:gd name="T102" fmla="*/ 2147483647 w 1852"/>
              <a:gd name="T103" fmla="*/ 2147483647 h 889"/>
              <a:gd name="T104" fmla="*/ 2147483647 w 1852"/>
              <a:gd name="T105" fmla="*/ 2147483647 h 889"/>
              <a:gd name="T106" fmla="*/ 2147483647 w 1852"/>
              <a:gd name="T107" fmla="*/ 2147483647 h 889"/>
              <a:gd name="T108" fmla="*/ 2147483647 w 1852"/>
              <a:gd name="T109" fmla="*/ 2147483647 h 889"/>
              <a:gd name="T110" fmla="*/ 2147483647 w 1852"/>
              <a:gd name="T111" fmla="*/ 2147483647 h 889"/>
              <a:gd name="T112" fmla="*/ 2147483647 w 1852"/>
              <a:gd name="T113" fmla="*/ 2147483647 h 889"/>
              <a:gd name="T114" fmla="*/ 2147483647 w 1852"/>
              <a:gd name="T115" fmla="*/ 2147483647 h 889"/>
              <a:gd name="T116" fmla="*/ 2147483647 w 1852"/>
              <a:gd name="T117" fmla="*/ 2147483647 h 889"/>
              <a:gd name="T118" fmla="*/ 2147483647 w 1852"/>
              <a:gd name="T119" fmla="*/ 2147483647 h 889"/>
              <a:gd name="T120" fmla="*/ 2147483647 w 1852"/>
              <a:gd name="T121" fmla="*/ 2147483647 h 889"/>
              <a:gd name="T122" fmla="*/ 2147483647 w 1852"/>
              <a:gd name="T123" fmla="*/ 2147483647 h 889"/>
              <a:gd name="T124" fmla="*/ 2147483647 w 1852"/>
              <a:gd name="T125" fmla="*/ 0 h 8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52"/>
              <a:gd name="T190" fmla="*/ 0 h 889"/>
              <a:gd name="T191" fmla="*/ 1852 w 1852"/>
              <a:gd name="T192" fmla="*/ 889 h 8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52" h="889">
                <a:moveTo>
                  <a:pt x="10" y="10"/>
                </a:moveTo>
                <a:lnTo>
                  <a:pt x="5" y="14"/>
                </a:lnTo>
                <a:lnTo>
                  <a:pt x="0" y="19"/>
                </a:lnTo>
                <a:lnTo>
                  <a:pt x="0" y="28"/>
                </a:lnTo>
                <a:lnTo>
                  <a:pt x="0" y="38"/>
                </a:lnTo>
                <a:lnTo>
                  <a:pt x="0" y="42"/>
                </a:lnTo>
                <a:lnTo>
                  <a:pt x="5" y="47"/>
                </a:lnTo>
                <a:lnTo>
                  <a:pt x="10" y="51"/>
                </a:lnTo>
                <a:lnTo>
                  <a:pt x="19" y="56"/>
                </a:lnTo>
                <a:lnTo>
                  <a:pt x="28" y="61"/>
                </a:lnTo>
                <a:lnTo>
                  <a:pt x="33" y="61"/>
                </a:lnTo>
                <a:lnTo>
                  <a:pt x="47" y="70"/>
                </a:lnTo>
                <a:lnTo>
                  <a:pt x="56" y="75"/>
                </a:lnTo>
                <a:lnTo>
                  <a:pt x="65" y="79"/>
                </a:lnTo>
                <a:lnTo>
                  <a:pt x="70" y="89"/>
                </a:lnTo>
                <a:lnTo>
                  <a:pt x="70" y="98"/>
                </a:lnTo>
                <a:lnTo>
                  <a:pt x="70" y="103"/>
                </a:lnTo>
                <a:lnTo>
                  <a:pt x="74" y="112"/>
                </a:lnTo>
                <a:lnTo>
                  <a:pt x="74" y="117"/>
                </a:lnTo>
                <a:lnTo>
                  <a:pt x="84" y="121"/>
                </a:lnTo>
                <a:lnTo>
                  <a:pt x="93" y="121"/>
                </a:lnTo>
                <a:lnTo>
                  <a:pt x="107" y="121"/>
                </a:lnTo>
                <a:lnTo>
                  <a:pt x="125" y="121"/>
                </a:lnTo>
                <a:lnTo>
                  <a:pt x="148" y="126"/>
                </a:lnTo>
                <a:lnTo>
                  <a:pt x="167" y="126"/>
                </a:lnTo>
                <a:lnTo>
                  <a:pt x="185" y="131"/>
                </a:lnTo>
                <a:lnTo>
                  <a:pt x="195" y="131"/>
                </a:lnTo>
                <a:lnTo>
                  <a:pt x="204" y="135"/>
                </a:lnTo>
                <a:lnTo>
                  <a:pt x="213" y="140"/>
                </a:lnTo>
                <a:lnTo>
                  <a:pt x="218" y="145"/>
                </a:lnTo>
                <a:lnTo>
                  <a:pt x="223" y="149"/>
                </a:lnTo>
                <a:lnTo>
                  <a:pt x="227" y="159"/>
                </a:lnTo>
                <a:lnTo>
                  <a:pt x="236" y="168"/>
                </a:lnTo>
                <a:lnTo>
                  <a:pt x="241" y="182"/>
                </a:lnTo>
                <a:lnTo>
                  <a:pt x="246" y="191"/>
                </a:lnTo>
                <a:lnTo>
                  <a:pt x="250" y="196"/>
                </a:lnTo>
                <a:lnTo>
                  <a:pt x="255" y="196"/>
                </a:lnTo>
                <a:lnTo>
                  <a:pt x="260" y="196"/>
                </a:lnTo>
                <a:lnTo>
                  <a:pt x="264" y="196"/>
                </a:lnTo>
                <a:lnTo>
                  <a:pt x="273" y="191"/>
                </a:lnTo>
                <a:lnTo>
                  <a:pt x="278" y="191"/>
                </a:lnTo>
                <a:lnTo>
                  <a:pt x="287" y="191"/>
                </a:lnTo>
                <a:lnTo>
                  <a:pt x="301" y="191"/>
                </a:lnTo>
                <a:lnTo>
                  <a:pt x="306" y="191"/>
                </a:lnTo>
                <a:lnTo>
                  <a:pt x="310" y="196"/>
                </a:lnTo>
                <a:lnTo>
                  <a:pt x="315" y="200"/>
                </a:lnTo>
                <a:lnTo>
                  <a:pt x="320" y="205"/>
                </a:lnTo>
                <a:lnTo>
                  <a:pt x="324" y="219"/>
                </a:lnTo>
                <a:lnTo>
                  <a:pt x="329" y="224"/>
                </a:lnTo>
                <a:lnTo>
                  <a:pt x="338" y="228"/>
                </a:lnTo>
                <a:lnTo>
                  <a:pt x="343" y="228"/>
                </a:lnTo>
                <a:lnTo>
                  <a:pt x="352" y="228"/>
                </a:lnTo>
                <a:lnTo>
                  <a:pt x="357" y="228"/>
                </a:lnTo>
                <a:lnTo>
                  <a:pt x="366" y="224"/>
                </a:lnTo>
                <a:lnTo>
                  <a:pt x="371" y="219"/>
                </a:lnTo>
                <a:lnTo>
                  <a:pt x="380" y="214"/>
                </a:lnTo>
                <a:lnTo>
                  <a:pt x="389" y="200"/>
                </a:lnTo>
                <a:lnTo>
                  <a:pt x="398" y="177"/>
                </a:lnTo>
                <a:lnTo>
                  <a:pt x="408" y="154"/>
                </a:lnTo>
                <a:lnTo>
                  <a:pt x="417" y="135"/>
                </a:lnTo>
                <a:lnTo>
                  <a:pt x="422" y="126"/>
                </a:lnTo>
                <a:lnTo>
                  <a:pt x="431" y="112"/>
                </a:lnTo>
                <a:lnTo>
                  <a:pt x="445" y="107"/>
                </a:lnTo>
                <a:lnTo>
                  <a:pt x="463" y="98"/>
                </a:lnTo>
                <a:lnTo>
                  <a:pt x="486" y="89"/>
                </a:lnTo>
                <a:lnTo>
                  <a:pt x="500" y="79"/>
                </a:lnTo>
                <a:lnTo>
                  <a:pt x="505" y="75"/>
                </a:lnTo>
                <a:lnTo>
                  <a:pt x="510" y="75"/>
                </a:lnTo>
                <a:lnTo>
                  <a:pt x="514" y="79"/>
                </a:lnTo>
                <a:lnTo>
                  <a:pt x="519" y="79"/>
                </a:lnTo>
                <a:lnTo>
                  <a:pt x="519" y="84"/>
                </a:lnTo>
                <a:lnTo>
                  <a:pt x="519" y="93"/>
                </a:lnTo>
                <a:lnTo>
                  <a:pt x="514" y="103"/>
                </a:lnTo>
                <a:lnTo>
                  <a:pt x="510" y="112"/>
                </a:lnTo>
                <a:lnTo>
                  <a:pt x="496" y="131"/>
                </a:lnTo>
                <a:lnTo>
                  <a:pt x="482" y="145"/>
                </a:lnTo>
                <a:lnTo>
                  <a:pt x="473" y="154"/>
                </a:lnTo>
                <a:lnTo>
                  <a:pt x="468" y="173"/>
                </a:lnTo>
                <a:lnTo>
                  <a:pt x="463" y="191"/>
                </a:lnTo>
                <a:lnTo>
                  <a:pt x="463" y="205"/>
                </a:lnTo>
                <a:lnTo>
                  <a:pt x="463" y="224"/>
                </a:lnTo>
                <a:lnTo>
                  <a:pt x="463" y="238"/>
                </a:lnTo>
                <a:lnTo>
                  <a:pt x="459" y="252"/>
                </a:lnTo>
                <a:lnTo>
                  <a:pt x="449" y="270"/>
                </a:lnTo>
                <a:lnTo>
                  <a:pt x="449" y="280"/>
                </a:lnTo>
                <a:lnTo>
                  <a:pt x="449" y="284"/>
                </a:lnTo>
                <a:lnTo>
                  <a:pt x="449" y="298"/>
                </a:lnTo>
                <a:lnTo>
                  <a:pt x="454" y="308"/>
                </a:lnTo>
                <a:lnTo>
                  <a:pt x="463" y="312"/>
                </a:lnTo>
                <a:lnTo>
                  <a:pt x="473" y="326"/>
                </a:lnTo>
                <a:lnTo>
                  <a:pt x="482" y="335"/>
                </a:lnTo>
                <a:lnTo>
                  <a:pt x="486" y="340"/>
                </a:lnTo>
                <a:lnTo>
                  <a:pt x="500" y="345"/>
                </a:lnTo>
                <a:lnTo>
                  <a:pt x="510" y="345"/>
                </a:lnTo>
                <a:lnTo>
                  <a:pt x="514" y="349"/>
                </a:lnTo>
                <a:lnTo>
                  <a:pt x="523" y="354"/>
                </a:lnTo>
                <a:lnTo>
                  <a:pt x="533" y="359"/>
                </a:lnTo>
                <a:lnTo>
                  <a:pt x="537" y="363"/>
                </a:lnTo>
                <a:lnTo>
                  <a:pt x="551" y="377"/>
                </a:lnTo>
                <a:lnTo>
                  <a:pt x="561" y="382"/>
                </a:lnTo>
                <a:lnTo>
                  <a:pt x="570" y="387"/>
                </a:lnTo>
                <a:lnTo>
                  <a:pt x="579" y="387"/>
                </a:lnTo>
                <a:lnTo>
                  <a:pt x="588" y="387"/>
                </a:lnTo>
                <a:lnTo>
                  <a:pt x="607" y="387"/>
                </a:lnTo>
                <a:lnTo>
                  <a:pt x="616" y="387"/>
                </a:lnTo>
                <a:lnTo>
                  <a:pt x="630" y="391"/>
                </a:lnTo>
                <a:lnTo>
                  <a:pt x="639" y="396"/>
                </a:lnTo>
                <a:lnTo>
                  <a:pt x="644" y="401"/>
                </a:lnTo>
                <a:lnTo>
                  <a:pt x="648" y="405"/>
                </a:lnTo>
                <a:lnTo>
                  <a:pt x="653" y="415"/>
                </a:lnTo>
                <a:lnTo>
                  <a:pt x="658" y="424"/>
                </a:lnTo>
                <a:lnTo>
                  <a:pt x="667" y="433"/>
                </a:lnTo>
                <a:lnTo>
                  <a:pt x="672" y="438"/>
                </a:lnTo>
                <a:lnTo>
                  <a:pt x="681" y="447"/>
                </a:lnTo>
                <a:lnTo>
                  <a:pt x="695" y="447"/>
                </a:lnTo>
                <a:lnTo>
                  <a:pt x="704" y="452"/>
                </a:lnTo>
                <a:lnTo>
                  <a:pt x="713" y="452"/>
                </a:lnTo>
                <a:lnTo>
                  <a:pt x="723" y="461"/>
                </a:lnTo>
                <a:lnTo>
                  <a:pt x="727" y="466"/>
                </a:lnTo>
                <a:lnTo>
                  <a:pt x="732" y="466"/>
                </a:lnTo>
                <a:lnTo>
                  <a:pt x="736" y="470"/>
                </a:lnTo>
                <a:lnTo>
                  <a:pt x="746" y="470"/>
                </a:lnTo>
                <a:lnTo>
                  <a:pt x="750" y="470"/>
                </a:lnTo>
                <a:lnTo>
                  <a:pt x="755" y="470"/>
                </a:lnTo>
                <a:lnTo>
                  <a:pt x="760" y="470"/>
                </a:lnTo>
                <a:lnTo>
                  <a:pt x="769" y="466"/>
                </a:lnTo>
                <a:lnTo>
                  <a:pt x="778" y="461"/>
                </a:lnTo>
                <a:lnTo>
                  <a:pt x="792" y="456"/>
                </a:lnTo>
                <a:lnTo>
                  <a:pt x="797" y="452"/>
                </a:lnTo>
                <a:lnTo>
                  <a:pt x="811" y="447"/>
                </a:lnTo>
                <a:lnTo>
                  <a:pt x="824" y="447"/>
                </a:lnTo>
                <a:lnTo>
                  <a:pt x="834" y="443"/>
                </a:lnTo>
                <a:lnTo>
                  <a:pt x="838" y="438"/>
                </a:lnTo>
                <a:lnTo>
                  <a:pt x="843" y="429"/>
                </a:lnTo>
                <a:lnTo>
                  <a:pt x="848" y="424"/>
                </a:lnTo>
                <a:lnTo>
                  <a:pt x="848" y="415"/>
                </a:lnTo>
                <a:lnTo>
                  <a:pt x="852" y="401"/>
                </a:lnTo>
                <a:lnTo>
                  <a:pt x="857" y="377"/>
                </a:lnTo>
                <a:lnTo>
                  <a:pt x="861" y="359"/>
                </a:lnTo>
                <a:lnTo>
                  <a:pt x="871" y="345"/>
                </a:lnTo>
                <a:lnTo>
                  <a:pt x="875" y="340"/>
                </a:lnTo>
                <a:lnTo>
                  <a:pt x="880" y="335"/>
                </a:lnTo>
                <a:lnTo>
                  <a:pt x="885" y="331"/>
                </a:lnTo>
                <a:lnTo>
                  <a:pt x="889" y="331"/>
                </a:lnTo>
                <a:lnTo>
                  <a:pt x="894" y="331"/>
                </a:lnTo>
                <a:lnTo>
                  <a:pt x="903" y="335"/>
                </a:lnTo>
                <a:lnTo>
                  <a:pt x="908" y="345"/>
                </a:lnTo>
                <a:lnTo>
                  <a:pt x="912" y="354"/>
                </a:lnTo>
                <a:lnTo>
                  <a:pt x="917" y="363"/>
                </a:lnTo>
                <a:lnTo>
                  <a:pt x="922" y="377"/>
                </a:lnTo>
                <a:lnTo>
                  <a:pt x="926" y="387"/>
                </a:lnTo>
                <a:lnTo>
                  <a:pt x="931" y="391"/>
                </a:lnTo>
                <a:lnTo>
                  <a:pt x="936" y="391"/>
                </a:lnTo>
                <a:lnTo>
                  <a:pt x="940" y="391"/>
                </a:lnTo>
                <a:lnTo>
                  <a:pt x="945" y="391"/>
                </a:lnTo>
                <a:lnTo>
                  <a:pt x="954" y="396"/>
                </a:lnTo>
                <a:lnTo>
                  <a:pt x="954" y="401"/>
                </a:lnTo>
                <a:lnTo>
                  <a:pt x="959" y="405"/>
                </a:lnTo>
                <a:lnTo>
                  <a:pt x="959" y="419"/>
                </a:lnTo>
                <a:lnTo>
                  <a:pt x="959" y="429"/>
                </a:lnTo>
                <a:lnTo>
                  <a:pt x="959" y="438"/>
                </a:lnTo>
                <a:lnTo>
                  <a:pt x="963" y="443"/>
                </a:lnTo>
                <a:lnTo>
                  <a:pt x="968" y="447"/>
                </a:lnTo>
                <a:lnTo>
                  <a:pt x="973" y="452"/>
                </a:lnTo>
                <a:lnTo>
                  <a:pt x="982" y="452"/>
                </a:lnTo>
                <a:lnTo>
                  <a:pt x="991" y="452"/>
                </a:lnTo>
                <a:lnTo>
                  <a:pt x="1005" y="456"/>
                </a:lnTo>
                <a:lnTo>
                  <a:pt x="1014" y="461"/>
                </a:lnTo>
                <a:lnTo>
                  <a:pt x="1024" y="461"/>
                </a:lnTo>
                <a:lnTo>
                  <a:pt x="1033" y="470"/>
                </a:lnTo>
                <a:lnTo>
                  <a:pt x="1042" y="480"/>
                </a:lnTo>
                <a:lnTo>
                  <a:pt x="1051" y="489"/>
                </a:lnTo>
                <a:lnTo>
                  <a:pt x="1070" y="508"/>
                </a:lnTo>
                <a:lnTo>
                  <a:pt x="1074" y="522"/>
                </a:lnTo>
                <a:lnTo>
                  <a:pt x="1088" y="536"/>
                </a:lnTo>
                <a:lnTo>
                  <a:pt x="1098" y="545"/>
                </a:lnTo>
                <a:lnTo>
                  <a:pt x="1107" y="559"/>
                </a:lnTo>
                <a:lnTo>
                  <a:pt x="1121" y="568"/>
                </a:lnTo>
                <a:lnTo>
                  <a:pt x="1130" y="573"/>
                </a:lnTo>
                <a:lnTo>
                  <a:pt x="1139" y="573"/>
                </a:lnTo>
                <a:lnTo>
                  <a:pt x="1144" y="573"/>
                </a:lnTo>
                <a:lnTo>
                  <a:pt x="1153" y="573"/>
                </a:lnTo>
                <a:lnTo>
                  <a:pt x="1162" y="568"/>
                </a:lnTo>
                <a:lnTo>
                  <a:pt x="1172" y="564"/>
                </a:lnTo>
                <a:lnTo>
                  <a:pt x="1181" y="564"/>
                </a:lnTo>
                <a:lnTo>
                  <a:pt x="1190" y="559"/>
                </a:lnTo>
                <a:lnTo>
                  <a:pt x="1204" y="559"/>
                </a:lnTo>
                <a:lnTo>
                  <a:pt x="1213" y="559"/>
                </a:lnTo>
                <a:lnTo>
                  <a:pt x="1218" y="559"/>
                </a:lnTo>
                <a:lnTo>
                  <a:pt x="1227" y="554"/>
                </a:lnTo>
                <a:lnTo>
                  <a:pt x="1232" y="550"/>
                </a:lnTo>
                <a:lnTo>
                  <a:pt x="1241" y="545"/>
                </a:lnTo>
                <a:lnTo>
                  <a:pt x="1246" y="540"/>
                </a:lnTo>
                <a:lnTo>
                  <a:pt x="1250" y="531"/>
                </a:lnTo>
                <a:lnTo>
                  <a:pt x="1255" y="526"/>
                </a:lnTo>
                <a:lnTo>
                  <a:pt x="1260" y="522"/>
                </a:lnTo>
                <a:lnTo>
                  <a:pt x="1269" y="517"/>
                </a:lnTo>
                <a:lnTo>
                  <a:pt x="1283" y="517"/>
                </a:lnTo>
                <a:lnTo>
                  <a:pt x="1297" y="517"/>
                </a:lnTo>
                <a:lnTo>
                  <a:pt x="1311" y="517"/>
                </a:lnTo>
                <a:lnTo>
                  <a:pt x="1315" y="517"/>
                </a:lnTo>
                <a:lnTo>
                  <a:pt x="1320" y="517"/>
                </a:lnTo>
                <a:lnTo>
                  <a:pt x="1329" y="512"/>
                </a:lnTo>
                <a:lnTo>
                  <a:pt x="1334" y="512"/>
                </a:lnTo>
                <a:lnTo>
                  <a:pt x="1343" y="517"/>
                </a:lnTo>
                <a:lnTo>
                  <a:pt x="1352" y="522"/>
                </a:lnTo>
                <a:lnTo>
                  <a:pt x="1362" y="522"/>
                </a:lnTo>
                <a:lnTo>
                  <a:pt x="1366" y="526"/>
                </a:lnTo>
                <a:lnTo>
                  <a:pt x="1371" y="536"/>
                </a:lnTo>
                <a:lnTo>
                  <a:pt x="1375" y="545"/>
                </a:lnTo>
                <a:lnTo>
                  <a:pt x="1375" y="554"/>
                </a:lnTo>
                <a:lnTo>
                  <a:pt x="1375" y="559"/>
                </a:lnTo>
                <a:lnTo>
                  <a:pt x="1380" y="564"/>
                </a:lnTo>
                <a:lnTo>
                  <a:pt x="1385" y="564"/>
                </a:lnTo>
                <a:lnTo>
                  <a:pt x="1399" y="568"/>
                </a:lnTo>
                <a:lnTo>
                  <a:pt x="1408" y="568"/>
                </a:lnTo>
                <a:lnTo>
                  <a:pt x="1417" y="568"/>
                </a:lnTo>
                <a:lnTo>
                  <a:pt x="1422" y="568"/>
                </a:lnTo>
                <a:lnTo>
                  <a:pt x="1426" y="568"/>
                </a:lnTo>
                <a:lnTo>
                  <a:pt x="1431" y="568"/>
                </a:lnTo>
                <a:lnTo>
                  <a:pt x="1440" y="573"/>
                </a:lnTo>
                <a:lnTo>
                  <a:pt x="1445" y="577"/>
                </a:lnTo>
                <a:lnTo>
                  <a:pt x="1450" y="582"/>
                </a:lnTo>
                <a:lnTo>
                  <a:pt x="1450" y="591"/>
                </a:lnTo>
                <a:lnTo>
                  <a:pt x="1450" y="605"/>
                </a:lnTo>
                <a:lnTo>
                  <a:pt x="1450" y="624"/>
                </a:lnTo>
                <a:lnTo>
                  <a:pt x="1450" y="633"/>
                </a:lnTo>
                <a:lnTo>
                  <a:pt x="1450" y="643"/>
                </a:lnTo>
                <a:lnTo>
                  <a:pt x="1454" y="657"/>
                </a:lnTo>
                <a:lnTo>
                  <a:pt x="1454" y="680"/>
                </a:lnTo>
                <a:lnTo>
                  <a:pt x="1454" y="694"/>
                </a:lnTo>
                <a:lnTo>
                  <a:pt x="1454" y="712"/>
                </a:lnTo>
                <a:lnTo>
                  <a:pt x="1450" y="736"/>
                </a:lnTo>
                <a:lnTo>
                  <a:pt x="1450" y="750"/>
                </a:lnTo>
                <a:lnTo>
                  <a:pt x="1454" y="764"/>
                </a:lnTo>
                <a:lnTo>
                  <a:pt x="1454" y="773"/>
                </a:lnTo>
                <a:lnTo>
                  <a:pt x="1459" y="782"/>
                </a:lnTo>
                <a:lnTo>
                  <a:pt x="1463" y="796"/>
                </a:lnTo>
                <a:lnTo>
                  <a:pt x="1468" y="806"/>
                </a:lnTo>
                <a:lnTo>
                  <a:pt x="1473" y="815"/>
                </a:lnTo>
                <a:lnTo>
                  <a:pt x="1473" y="834"/>
                </a:lnTo>
                <a:lnTo>
                  <a:pt x="1477" y="843"/>
                </a:lnTo>
                <a:lnTo>
                  <a:pt x="1482" y="852"/>
                </a:lnTo>
                <a:lnTo>
                  <a:pt x="1487" y="861"/>
                </a:lnTo>
                <a:lnTo>
                  <a:pt x="1496" y="871"/>
                </a:lnTo>
                <a:lnTo>
                  <a:pt x="1510" y="880"/>
                </a:lnTo>
                <a:lnTo>
                  <a:pt x="1524" y="885"/>
                </a:lnTo>
                <a:lnTo>
                  <a:pt x="1538" y="889"/>
                </a:lnTo>
                <a:lnTo>
                  <a:pt x="1542" y="889"/>
                </a:lnTo>
                <a:lnTo>
                  <a:pt x="1551" y="889"/>
                </a:lnTo>
                <a:lnTo>
                  <a:pt x="1561" y="885"/>
                </a:lnTo>
                <a:lnTo>
                  <a:pt x="1565" y="880"/>
                </a:lnTo>
                <a:lnTo>
                  <a:pt x="1575" y="871"/>
                </a:lnTo>
                <a:lnTo>
                  <a:pt x="1584" y="866"/>
                </a:lnTo>
                <a:lnTo>
                  <a:pt x="1593" y="857"/>
                </a:lnTo>
                <a:lnTo>
                  <a:pt x="1607" y="852"/>
                </a:lnTo>
                <a:lnTo>
                  <a:pt x="1630" y="843"/>
                </a:lnTo>
                <a:lnTo>
                  <a:pt x="1639" y="843"/>
                </a:lnTo>
                <a:lnTo>
                  <a:pt x="1658" y="838"/>
                </a:lnTo>
                <a:lnTo>
                  <a:pt x="1667" y="834"/>
                </a:lnTo>
                <a:lnTo>
                  <a:pt x="1681" y="829"/>
                </a:lnTo>
                <a:lnTo>
                  <a:pt x="1700" y="829"/>
                </a:lnTo>
                <a:lnTo>
                  <a:pt x="1713" y="829"/>
                </a:lnTo>
                <a:lnTo>
                  <a:pt x="1723" y="829"/>
                </a:lnTo>
                <a:lnTo>
                  <a:pt x="1741" y="838"/>
                </a:lnTo>
                <a:lnTo>
                  <a:pt x="1755" y="852"/>
                </a:lnTo>
                <a:lnTo>
                  <a:pt x="1760" y="857"/>
                </a:lnTo>
                <a:lnTo>
                  <a:pt x="1778" y="861"/>
                </a:lnTo>
                <a:lnTo>
                  <a:pt x="1783" y="866"/>
                </a:lnTo>
                <a:lnTo>
                  <a:pt x="1788" y="861"/>
                </a:lnTo>
                <a:lnTo>
                  <a:pt x="1801" y="843"/>
                </a:lnTo>
                <a:lnTo>
                  <a:pt x="1825" y="806"/>
                </a:lnTo>
                <a:lnTo>
                  <a:pt x="1843" y="778"/>
                </a:lnTo>
                <a:lnTo>
                  <a:pt x="1852" y="754"/>
                </a:lnTo>
                <a:lnTo>
                  <a:pt x="1852" y="745"/>
                </a:lnTo>
                <a:lnTo>
                  <a:pt x="1852" y="740"/>
                </a:lnTo>
                <a:lnTo>
                  <a:pt x="1848" y="736"/>
                </a:lnTo>
                <a:lnTo>
                  <a:pt x="1843" y="731"/>
                </a:lnTo>
                <a:lnTo>
                  <a:pt x="1834" y="726"/>
                </a:lnTo>
                <a:lnTo>
                  <a:pt x="1829" y="726"/>
                </a:lnTo>
                <a:lnTo>
                  <a:pt x="1815" y="726"/>
                </a:lnTo>
                <a:lnTo>
                  <a:pt x="1792" y="726"/>
                </a:lnTo>
                <a:lnTo>
                  <a:pt x="1774" y="726"/>
                </a:lnTo>
                <a:lnTo>
                  <a:pt x="1764" y="726"/>
                </a:lnTo>
                <a:lnTo>
                  <a:pt x="1755" y="726"/>
                </a:lnTo>
                <a:lnTo>
                  <a:pt x="1751" y="722"/>
                </a:lnTo>
                <a:lnTo>
                  <a:pt x="1746" y="717"/>
                </a:lnTo>
                <a:lnTo>
                  <a:pt x="1741" y="712"/>
                </a:lnTo>
                <a:lnTo>
                  <a:pt x="1741" y="703"/>
                </a:lnTo>
                <a:lnTo>
                  <a:pt x="1737" y="685"/>
                </a:lnTo>
                <a:lnTo>
                  <a:pt x="1737" y="675"/>
                </a:lnTo>
                <a:lnTo>
                  <a:pt x="1732" y="671"/>
                </a:lnTo>
                <a:lnTo>
                  <a:pt x="1732" y="666"/>
                </a:lnTo>
                <a:lnTo>
                  <a:pt x="1727" y="661"/>
                </a:lnTo>
                <a:lnTo>
                  <a:pt x="1723" y="661"/>
                </a:lnTo>
                <a:lnTo>
                  <a:pt x="1718" y="661"/>
                </a:lnTo>
                <a:lnTo>
                  <a:pt x="1713" y="661"/>
                </a:lnTo>
                <a:lnTo>
                  <a:pt x="1704" y="666"/>
                </a:lnTo>
                <a:lnTo>
                  <a:pt x="1695" y="675"/>
                </a:lnTo>
                <a:lnTo>
                  <a:pt x="1686" y="675"/>
                </a:lnTo>
                <a:lnTo>
                  <a:pt x="1681" y="675"/>
                </a:lnTo>
                <a:lnTo>
                  <a:pt x="1672" y="675"/>
                </a:lnTo>
                <a:lnTo>
                  <a:pt x="1672" y="671"/>
                </a:lnTo>
                <a:lnTo>
                  <a:pt x="1667" y="666"/>
                </a:lnTo>
                <a:lnTo>
                  <a:pt x="1663" y="657"/>
                </a:lnTo>
                <a:lnTo>
                  <a:pt x="1658" y="652"/>
                </a:lnTo>
                <a:lnTo>
                  <a:pt x="1644" y="647"/>
                </a:lnTo>
                <a:lnTo>
                  <a:pt x="1630" y="647"/>
                </a:lnTo>
                <a:lnTo>
                  <a:pt x="1621" y="643"/>
                </a:lnTo>
                <a:lnTo>
                  <a:pt x="1612" y="638"/>
                </a:lnTo>
                <a:lnTo>
                  <a:pt x="1607" y="638"/>
                </a:lnTo>
                <a:lnTo>
                  <a:pt x="1598" y="629"/>
                </a:lnTo>
                <a:lnTo>
                  <a:pt x="1593" y="619"/>
                </a:lnTo>
                <a:lnTo>
                  <a:pt x="1584" y="601"/>
                </a:lnTo>
                <a:lnTo>
                  <a:pt x="1579" y="587"/>
                </a:lnTo>
                <a:lnTo>
                  <a:pt x="1570" y="582"/>
                </a:lnTo>
                <a:lnTo>
                  <a:pt x="1561" y="573"/>
                </a:lnTo>
                <a:lnTo>
                  <a:pt x="1551" y="573"/>
                </a:lnTo>
                <a:lnTo>
                  <a:pt x="1533" y="568"/>
                </a:lnTo>
                <a:lnTo>
                  <a:pt x="1524" y="559"/>
                </a:lnTo>
                <a:lnTo>
                  <a:pt x="1519" y="554"/>
                </a:lnTo>
                <a:lnTo>
                  <a:pt x="1514" y="550"/>
                </a:lnTo>
                <a:lnTo>
                  <a:pt x="1500" y="531"/>
                </a:lnTo>
                <a:lnTo>
                  <a:pt x="1491" y="522"/>
                </a:lnTo>
                <a:lnTo>
                  <a:pt x="1487" y="517"/>
                </a:lnTo>
                <a:lnTo>
                  <a:pt x="1473" y="512"/>
                </a:lnTo>
                <a:lnTo>
                  <a:pt x="1459" y="508"/>
                </a:lnTo>
                <a:lnTo>
                  <a:pt x="1450" y="503"/>
                </a:lnTo>
                <a:lnTo>
                  <a:pt x="1440" y="498"/>
                </a:lnTo>
                <a:lnTo>
                  <a:pt x="1436" y="489"/>
                </a:lnTo>
                <a:lnTo>
                  <a:pt x="1426" y="480"/>
                </a:lnTo>
                <a:lnTo>
                  <a:pt x="1417" y="461"/>
                </a:lnTo>
                <a:lnTo>
                  <a:pt x="1408" y="452"/>
                </a:lnTo>
                <a:lnTo>
                  <a:pt x="1394" y="443"/>
                </a:lnTo>
                <a:lnTo>
                  <a:pt x="1389" y="433"/>
                </a:lnTo>
                <a:lnTo>
                  <a:pt x="1380" y="433"/>
                </a:lnTo>
                <a:lnTo>
                  <a:pt x="1375" y="433"/>
                </a:lnTo>
                <a:lnTo>
                  <a:pt x="1357" y="433"/>
                </a:lnTo>
                <a:lnTo>
                  <a:pt x="1343" y="438"/>
                </a:lnTo>
                <a:lnTo>
                  <a:pt x="1334" y="438"/>
                </a:lnTo>
                <a:lnTo>
                  <a:pt x="1325" y="438"/>
                </a:lnTo>
                <a:lnTo>
                  <a:pt x="1315" y="433"/>
                </a:lnTo>
                <a:lnTo>
                  <a:pt x="1301" y="433"/>
                </a:lnTo>
                <a:lnTo>
                  <a:pt x="1297" y="429"/>
                </a:lnTo>
                <a:lnTo>
                  <a:pt x="1287" y="424"/>
                </a:lnTo>
                <a:lnTo>
                  <a:pt x="1283" y="419"/>
                </a:lnTo>
                <a:lnTo>
                  <a:pt x="1278" y="415"/>
                </a:lnTo>
                <a:lnTo>
                  <a:pt x="1274" y="405"/>
                </a:lnTo>
                <a:lnTo>
                  <a:pt x="1269" y="391"/>
                </a:lnTo>
                <a:lnTo>
                  <a:pt x="1264" y="373"/>
                </a:lnTo>
                <a:lnTo>
                  <a:pt x="1264" y="359"/>
                </a:lnTo>
                <a:lnTo>
                  <a:pt x="1260" y="349"/>
                </a:lnTo>
                <a:lnTo>
                  <a:pt x="1255" y="345"/>
                </a:lnTo>
                <a:lnTo>
                  <a:pt x="1250" y="345"/>
                </a:lnTo>
                <a:lnTo>
                  <a:pt x="1246" y="345"/>
                </a:lnTo>
                <a:lnTo>
                  <a:pt x="1241" y="345"/>
                </a:lnTo>
                <a:lnTo>
                  <a:pt x="1232" y="349"/>
                </a:lnTo>
                <a:lnTo>
                  <a:pt x="1227" y="354"/>
                </a:lnTo>
                <a:lnTo>
                  <a:pt x="1218" y="359"/>
                </a:lnTo>
                <a:lnTo>
                  <a:pt x="1213" y="363"/>
                </a:lnTo>
                <a:lnTo>
                  <a:pt x="1209" y="363"/>
                </a:lnTo>
                <a:lnTo>
                  <a:pt x="1200" y="363"/>
                </a:lnTo>
                <a:lnTo>
                  <a:pt x="1186" y="363"/>
                </a:lnTo>
                <a:lnTo>
                  <a:pt x="1176" y="363"/>
                </a:lnTo>
                <a:lnTo>
                  <a:pt x="1167" y="359"/>
                </a:lnTo>
                <a:lnTo>
                  <a:pt x="1153" y="349"/>
                </a:lnTo>
                <a:lnTo>
                  <a:pt x="1144" y="345"/>
                </a:lnTo>
                <a:lnTo>
                  <a:pt x="1135" y="335"/>
                </a:lnTo>
                <a:lnTo>
                  <a:pt x="1125" y="326"/>
                </a:lnTo>
                <a:lnTo>
                  <a:pt x="1121" y="317"/>
                </a:lnTo>
                <a:lnTo>
                  <a:pt x="1112" y="312"/>
                </a:lnTo>
                <a:lnTo>
                  <a:pt x="1107" y="312"/>
                </a:lnTo>
                <a:lnTo>
                  <a:pt x="1098" y="312"/>
                </a:lnTo>
                <a:lnTo>
                  <a:pt x="1084" y="312"/>
                </a:lnTo>
                <a:lnTo>
                  <a:pt x="1074" y="308"/>
                </a:lnTo>
                <a:lnTo>
                  <a:pt x="1070" y="308"/>
                </a:lnTo>
                <a:lnTo>
                  <a:pt x="1065" y="303"/>
                </a:lnTo>
                <a:lnTo>
                  <a:pt x="1056" y="298"/>
                </a:lnTo>
                <a:lnTo>
                  <a:pt x="1051" y="289"/>
                </a:lnTo>
                <a:lnTo>
                  <a:pt x="1047" y="280"/>
                </a:lnTo>
                <a:lnTo>
                  <a:pt x="1037" y="270"/>
                </a:lnTo>
                <a:lnTo>
                  <a:pt x="1028" y="266"/>
                </a:lnTo>
                <a:lnTo>
                  <a:pt x="1014" y="256"/>
                </a:lnTo>
                <a:lnTo>
                  <a:pt x="1005" y="252"/>
                </a:lnTo>
                <a:lnTo>
                  <a:pt x="996" y="252"/>
                </a:lnTo>
                <a:lnTo>
                  <a:pt x="977" y="252"/>
                </a:lnTo>
                <a:lnTo>
                  <a:pt x="963" y="252"/>
                </a:lnTo>
                <a:lnTo>
                  <a:pt x="959" y="247"/>
                </a:lnTo>
                <a:lnTo>
                  <a:pt x="945" y="242"/>
                </a:lnTo>
                <a:lnTo>
                  <a:pt x="940" y="238"/>
                </a:lnTo>
                <a:lnTo>
                  <a:pt x="931" y="228"/>
                </a:lnTo>
                <a:lnTo>
                  <a:pt x="926" y="210"/>
                </a:lnTo>
                <a:lnTo>
                  <a:pt x="917" y="205"/>
                </a:lnTo>
                <a:lnTo>
                  <a:pt x="912" y="205"/>
                </a:lnTo>
                <a:lnTo>
                  <a:pt x="903" y="205"/>
                </a:lnTo>
                <a:lnTo>
                  <a:pt x="894" y="210"/>
                </a:lnTo>
                <a:lnTo>
                  <a:pt x="880" y="214"/>
                </a:lnTo>
                <a:lnTo>
                  <a:pt x="875" y="219"/>
                </a:lnTo>
                <a:lnTo>
                  <a:pt x="866" y="224"/>
                </a:lnTo>
                <a:lnTo>
                  <a:pt x="861" y="228"/>
                </a:lnTo>
                <a:lnTo>
                  <a:pt x="848" y="228"/>
                </a:lnTo>
                <a:lnTo>
                  <a:pt x="843" y="233"/>
                </a:lnTo>
                <a:lnTo>
                  <a:pt x="829" y="233"/>
                </a:lnTo>
                <a:lnTo>
                  <a:pt x="824" y="228"/>
                </a:lnTo>
                <a:lnTo>
                  <a:pt x="820" y="228"/>
                </a:lnTo>
                <a:lnTo>
                  <a:pt x="815" y="224"/>
                </a:lnTo>
                <a:lnTo>
                  <a:pt x="811" y="219"/>
                </a:lnTo>
                <a:lnTo>
                  <a:pt x="811" y="214"/>
                </a:lnTo>
                <a:lnTo>
                  <a:pt x="811" y="196"/>
                </a:lnTo>
                <a:lnTo>
                  <a:pt x="806" y="191"/>
                </a:lnTo>
                <a:lnTo>
                  <a:pt x="806" y="186"/>
                </a:lnTo>
                <a:lnTo>
                  <a:pt x="801" y="186"/>
                </a:lnTo>
                <a:lnTo>
                  <a:pt x="797" y="182"/>
                </a:lnTo>
                <a:lnTo>
                  <a:pt x="792" y="182"/>
                </a:lnTo>
                <a:lnTo>
                  <a:pt x="787" y="182"/>
                </a:lnTo>
                <a:lnTo>
                  <a:pt x="778" y="186"/>
                </a:lnTo>
                <a:lnTo>
                  <a:pt x="764" y="205"/>
                </a:lnTo>
                <a:lnTo>
                  <a:pt x="755" y="224"/>
                </a:lnTo>
                <a:lnTo>
                  <a:pt x="750" y="233"/>
                </a:lnTo>
                <a:lnTo>
                  <a:pt x="746" y="238"/>
                </a:lnTo>
                <a:lnTo>
                  <a:pt x="741" y="242"/>
                </a:lnTo>
                <a:lnTo>
                  <a:pt x="736" y="242"/>
                </a:lnTo>
                <a:lnTo>
                  <a:pt x="732" y="242"/>
                </a:lnTo>
                <a:lnTo>
                  <a:pt x="727" y="242"/>
                </a:lnTo>
                <a:lnTo>
                  <a:pt x="723" y="238"/>
                </a:lnTo>
                <a:lnTo>
                  <a:pt x="718" y="233"/>
                </a:lnTo>
                <a:lnTo>
                  <a:pt x="713" y="228"/>
                </a:lnTo>
                <a:lnTo>
                  <a:pt x="709" y="219"/>
                </a:lnTo>
                <a:lnTo>
                  <a:pt x="695" y="214"/>
                </a:lnTo>
                <a:lnTo>
                  <a:pt x="676" y="214"/>
                </a:lnTo>
                <a:lnTo>
                  <a:pt x="667" y="214"/>
                </a:lnTo>
                <a:lnTo>
                  <a:pt x="653" y="219"/>
                </a:lnTo>
                <a:lnTo>
                  <a:pt x="644" y="219"/>
                </a:lnTo>
                <a:lnTo>
                  <a:pt x="635" y="214"/>
                </a:lnTo>
                <a:lnTo>
                  <a:pt x="630" y="214"/>
                </a:lnTo>
                <a:lnTo>
                  <a:pt x="621" y="210"/>
                </a:lnTo>
                <a:lnTo>
                  <a:pt x="602" y="200"/>
                </a:lnTo>
                <a:lnTo>
                  <a:pt x="598" y="200"/>
                </a:lnTo>
                <a:lnTo>
                  <a:pt x="588" y="191"/>
                </a:lnTo>
                <a:lnTo>
                  <a:pt x="584" y="186"/>
                </a:lnTo>
                <a:lnTo>
                  <a:pt x="579" y="177"/>
                </a:lnTo>
                <a:lnTo>
                  <a:pt x="574" y="173"/>
                </a:lnTo>
                <a:lnTo>
                  <a:pt x="574" y="163"/>
                </a:lnTo>
                <a:lnTo>
                  <a:pt x="574" y="154"/>
                </a:lnTo>
                <a:lnTo>
                  <a:pt x="584" y="145"/>
                </a:lnTo>
                <a:lnTo>
                  <a:pt x="588" y="131"/>
                </a:lnTo>
                <a:lnTo>
                  <a:pt x="616" y="89"/>
                </a:lnTo>
                <a:lnTo>
                  <a:pt x="616" y="84"/>
                </a:lnTo>
                <a:lnTo>
                  <a:pt x="616" y="75"/>
                </a:lnTo>
                <a:lnTo>
                  <a:pt x="616" y="70"/>
                </a:lnTo>
                <a:lnTo>
                  <a:pt x="616" y="61"/>
                </a:lnTo>
                <a:lnTo>
                  <a:pt x="611" y="56"/>
                </a:lnTo>
                <a:lnTo>
                  <a:pt x="607" y="38"/>
                </a:lnTo>
                <a:lnTo>
                  <a:pt x="593" y="19"/>
                </a:lnTo>
                <a:lnTo>
                  <a:pt x="584" y="10"/>
                </a:lnTo>
                <a:lnTo>
                  <a:pt x="574" y="5"/>
                </a:lnTo>
                <a:lnTo>
                  <a:pt x="570" y="0"/>
                </a:lnTo>
                <a:lnTo>
                  <a:pt x="556" y="0"/>
                </a:lnTo>
                <a:lnTo>
                  <a:pt x="542" y="5"/>
                </a:lnTo>
                <a:lnTo>
                  <a:pt x="537" y="5"/>
                </a:lnTo>
                <a:lnTo>
                  <a:pt x="533" y="5"/>
                </a:lnTo>
                <a:lnTo>
                  <a:pt x="514" y="14"/>
                </a:lnTo>
                <a:lnTo>
                  <a:pt x="496" y="24"/>
                </a:lnTo>
                <a:lnTo>
                  <a:pt x="477" y="38"/>
                </a:lnTo>
                <a:lnTo>
                  <a:pt x="459" y="47"/>
                </a:lnTo>
                <a:lnTo>
                  <a:pt x="445" y="56"/>
                </a:lnTo>
                <a:lnTo>
                  <a:pt x="431" y="61"/>
                </a:lnTo>
                <a:lnTo>
                  <a:pt x="412" y="65"/>
                </a:lnTo>
                <a:lnTo>
                  <a:pt x="403" y="65"/>
                </a:lnTo>
                <a:lnTo>
                  <a:pt x="398" y="65"/>
                </a:lnTo>
                <a:lnTo>
                  <a:pt x="389" y="61"/>
                </a:lnTo>
                <a:lnTo>
                  <a:pt x="385" y="61"/>
                </a:lnTo>
                <a:lnTo>
                  <a:pt x="375" y="51"/>
                </a:lnTo>
                <a:lnTo>
                  <a:pt x="371" y="42"/>
                </a:lnTo>
                <a:lnTo>
                  <a:pt x="361" y="33"/>
                </a:lnTo>
                <a:lnTo>
                  <a:pt x="348" y="28"/>
                </a:lnTo>
                <a:lnTo>
                  <a:pt x="338" y="24"/>
                </a:lnTo>
                <a:lnTo>
                  <a:pt x="320" y="19"/>
                </a:lnTo>
                <a:lnTo>
                  <a:pt x="315" y="14"/>
                </a:lnTo>
                <a:lnTo>
                  <a:pt x="310" y="14"/>
                </a:lnTo>
                <a:lnTo>
                  <a:pt x="301" y="14"/>
                </a:lnTo>
                <a:lnTo>
                  <a:pt x="297" y="19"/>
                </a:lnTo>
                <a:lnTo>
                  <a:pt x="287" y="24"/>
                </a:lnTo>
                <a:lnTo>
                  <a:pt x="278" y="38"/>
                </a:lnTo>
                <a:lnTo>
                  <a:pt x="269" y="47"/>
                </a:lnTo>
                <a:lnTo>
                  <a:pt x="260" y="56"/>
                </a:lnTo>
                <a:lnTo>
                  <a:pt x="255" y="61"/>
                </a:lnTo>
                <a:lnTo>
                  <a:pt x="241" y="61"/>
                </a:lnTo>
                <a:lnTo>
                  <a:pt x="232" y="65"/>
                </a:lnTo>
                <a:lnTo>
                  <a:pt x="218" y="65"/>
                </a:lnTo>
                <a:lnTo>
                  <a:pt x="199" y="70"/>
                </a:lnTo>
                <a:lnTo>
                  <a:pt x="190" y="70"/>
                </a:lnTo>
                <a:lnTo>
                  <a:pt x="176" y="75"/>
                </a:lnTo>
                <a:lnTo>
                  <a:pt x="158" y="75"/>
                </a:lnTo>
                <a:lnTo>
                  <a:pt x="135" y="70"/>
                </a:lnTo>
                <a:lnTo>
                  <a:pt x="121" y="65"/>
                </a:lnTo>
                <a:lnTo>
                  <a:pt x="111" y="61"/>
                </a:lnTo>
                <a:lnTo>
                  <a:pt x="102" y="51"/>
                </a:lnTo>
                <a:lnTo>
                  <a:pt x="97" y="42"/>
                </a:lnTo>
                <a:lnTo>
                  <a:pt x="84" y="24"/>
                </a:lnTo>
                <a:lnTo>
                  <a:pt x="79" y="14"/>
                </a:lnTo>
                <a:lnTo>
                  <a:pt x="65" y="10"/>
                </a:lnTo>
                <a:lnTo>
                  <a:pt x="56" y="5"/>
                </a:lnTo>
                <a:lnTo>
                  <a:pt x="33" y="0"/>
                </a:lnTo>
                <a:lnTo>
                  <a:pt x="23" y="0"/>
                </a:lnTo>
                <a:lnTo>
                  <a:pt x="19" y="0"/>
                </a:lnTo>
                <a:lnTo>
                  <a:pt x="10" y="5"/>
                </a:lnTo>
                <a:lnTo>
                  <a:pt x="10" y="10"/>
                </a:lnTo>
              </a:path>
            </a:pathLst>
          </a:custGeom>
          <a:noFill/>
          <a:ln w="14288">
            <a:solidFill>
              <a:srgbClr val="FF0000"/>
            </a:solidFill>
            <a:prstDash val="solid"/>
            <a:round/>
            <a:headEnd/>
            <a:tailEnd/>
          </a:ln>
        </p:spPr>
        <p:txBody>
          <a:bodyPr/>
          <a:lstStyle/>
          <a:p>
            <a:endParaRPr lang="en-US"/>
          </a:p>
        </p:txBody>
      </p:sp>
      <p:sp>
        <p:nvSpPr>
          <p:cNvPr id="27721" name="Freeform 92"/>
          <p:cNvSpPr>
            <a:spLocks noEditPoints="1"/>
          </p:cNvSpPr>
          <p:nvPr/>
        </p:nvSpPr>
        <p:spPr bwMode="auto">
          <a:xfrm>
            <a:off x="1122363" y="2997200"/>
            <a:ext cx="3390900" cy="1717675"/>
          </a:xfrm>
          <a:custGeom>
            <a:avLst/>
            <a:gdLst>
              <a:gd name="T0" fmla="*/ 2147483647 w 2136"/>
              <a:gd name="T1" fmla="*/ 2147483647 h 1082"/>
              <a:gd name="T2" fmla="*/ 2147483647 w 2136"/>
              <a:gd name="T3" fmla="*/ 2147483647 h 1082"/>
              <a:gd name="T4" fmla="*/ 2147483647 w 2136"/>
              <a:gd name="T5" fmla="*/ 2147483647 h 1082"/>
              <a:gd name="T6" fmla="*/ 2147483647 w 2136"/>
              <a:gd name="T7" fmla="*/ 2147483647 h 1082"/>
              <a:gd name="T8" fmla="*/ 2147483647 w 2136"/>
              <a:gd name="T9" fmla="*/ 2147483647 h 1082"/>
              <a:gd name="T10" fmla="*/ 2147483647 w 2136"/>
              <a:gd name="T11" fmla="*/ 2147483647 h 1082"/>
              <a:gd name="T12" fmla="*/ 2147483647 w 2136"/>
              <a:gd name="T13" fmla="*/ 2147483647 h 1082"/>
              <a:gd name="T14" fmla="*/ 2147483647 w 2136"/>
              <a:gd name="T15" fmla="*/ 2147483647 h 1082"/>
              <a:gd name="T16" fmla="*/ 2147483647 w 2136"/>
              <a:gd name="T17" fmla="*/ 2147483647 h 1082"/>
              <a:gd name="T18" fmla="*/ 2147483647 w 2136"/>
              <a:gd name="T19" fmla="*/ 2147483647 h 1082"/>
              <a:gd name="T20" fmla="*/ 2147483647 w 2136"/>
              <a:gd name="T21" fmla="*/ 2147483647 h 1082"/>
              <a:gd name="T22" fmla="*/ 2147483647 w 2136"/>
              <a:gd name="T23" fmla="*/ 2147483647 h 1082"/>
              <a:gd name="T24" fmla="*/ 2147483647 w 2136"/>
              <a:gd name="T25" fmla="*/ 2147483647 h 1082"/>
              <a:gd name="T26" fmla="*/ 2147483647 w 2136"/>
              <a:gd name="T27" fmla="*/ 2147483647 h 1082"/>
              <a:gd name="T28" fmla="*/ 2147483647 w 2136"/>
              <a:gd name="T29" fmla="*/ 2147483647 h 1082"/>
              <a:gd name="T30" fmla="*/ 2147483647 w 2136"/>
              <a:gd name="T31" fmla="*/ 2147483647 h 1082"/>
              <a:gd name="T32" fmla="*/ 2147483647 w 2136"/>
              <a:gd name="T33" fmla="*/ 2147483647 h 1082"/>
              <a:gd name="T34" fmla="*/ 2147483647 w 2136"/>
              <a:gd name="T35" fmla="*/ 2147483647 h 1082"/>
              <a:gd name="T36" fmla="*/ 2147483647 w 2136"/>
              <a:gd name="T37" fmla="*/ 2147483647 h 1082"/>
              <a:gd name="T38" fmla="*/ 2147483647 w 2136"/>
              <a:gd name="T39" fmla="*/ 2147483647 h 1082"/>
              <a:gd name="T40" fmla="*/ 2147483647 w 2136"/>
              <a:gd name="T41" fmla="*/ 2147483647 h 1082"/>
              <a:gd name="T42" fmla="*/ 2147483647 w 2136"/>
              <a:gd name="T43" fmla="*/ 2147483647 h 1082"/>
              <a:gd name="T44" fmla="*/ 2147483647 w 2136"/>
              <a:gd name="T45" fmla="*/ 2147483647 h 1082"/>
              <a:gd name="T46" fmla="*/ 2147483647 w 2136"/>
              <a:gd name="T47" fmla="*/ 2147483647 h 1082"/>
              <a:gd name="T48" fmla="*/ 2147483647 w 2136"/>
              <a:gd name="T49" fmla="*/ 2147483647 h 1082"/>
              <a:gd name="T50" fmla="*/ 2147483647 w 2136"/>
              <a:gd name="T51" fmla="*/ 2147483647 h 1082"/>
              <a:gd name="T52" fmla="*/ 2147483647 w 2136"/>
              <a:gd name="T53" fmla="*/ 2147483647 h 1082"/>
              <a:gd name="T54" fmla="*/ 2147483647 w 2136"/>
              <a:gd name="T55" fmla="*/ 2147483647 h 1082"/>
              <a:gd name="T56" fmla="*/ 2147483647 w 2136"/>
              <a:gd name="T57" fmla="*/ 2147483647 h 1082"/>
              <a:gd name="T58" fmla="*/ 2147483647 w 2136"/>
              <a:gd name="T59" fmla="*/ 2147483647 h 1082"/>
              <a:gd name="T60" fmla="*/ 2147483647 w 2136"/>
              <a:gd name="T61" fmla="*/ 2147483647 h 1082"/>
              <a:gd name="T62" fmla="*/ 2147483647 w 2136"/>
              <a:gd name="T63" fmla="*/ 2147483647 h 1082"/>
              <a:gd name="T64" fmla="*/ 2147483647 w 2136"/>
              <a:gd name="T65" fmla="*/ 2147483647 h 1082"/>
              <a:gd name="T66" fmla="*/ 2147483647 w 2136"/>
              <a:gd name="T67" fmla="*/ 2147483647 h 1082"/>
              <a:gd name="T68" fmla="*/ 2147483647 w 2136"/>
              <a:gd name="T69" fmla="*/ 2147483647 h 1082"/>
              <a:gd name="T70" fmla="*/ 2147483647 w 2136"/>
              <a:gd name="T71" fmla="*/ 2147483647 h 1082"/>
              <a:gd name="T72" fmla="*/ 2147483647 w 2136"/>
              <a:gd name="T73" fmla="*/ 2147483647 h 1082"/>
              <a:gd name="T74" fmla="*/ 2147483647 w 2136"/>
              <a:gd name="T75" fmla="*/ 2147483647 h 1082"/>
              <a:gd name="T76" fmla="*/ 2147483647 w 2136"/>
              <a:gd name="T77" fmla="*/ 2147483647 h 1082"/>
              <a:gd name="T78" fmla="*/ 2147483647 w 2136"/>
              <a:gd name="T79" fmla="*/ 2147483647 h 1082"/>
              <a:gd name="T80" fmla="*/ 2147483647 w 2136"/>
              <a:gd name="T81" fmla="*/ 2147483647 h 1082"/>
              <a:gd name="T82" fmla="*/ 2147483647 w 2136"/>
              <a:gd name="T83" fmla="*/ 2147483647 h 1082"/>
              <a:gd name="T84" fmla="*/ 2147483647 w 2136"/>
              <a:gd name="T85" fmla="*/ 2147483647 h 1082"/>
              <a:gd name="T86" fmla="*/ 2147483647 w 2136"/>
              <a:gd name="T87" fmla="*/ 2147483647 h 1082"/>
              <a:gd name="T88" fmla="*/ 2147483647 w 2136"/>
              <a:gd name="T89" fmla="*/ 2147483647 h 1082"/>
              <a:gd name="T90" fmla="*/ 2147483647 w 2136"/>
              <a:gd name="T91" fmla="*/ 2147483647 h 1082"/>
              <a:gd name="T92" fmla="*/ 2147483647 w 2136"/>
              <a:gd name="T93" fmla="*/ 2147483647 h 1082"/>
              <a:gd name="T94" fmla="*/ 2147483647 w 2136"/>
              <a:gd name="T95" fmla="*/ 2147483647 h 1082"/>
              <a:gd name="T96" fmla="*/ 2147483647 w 2136"/>
              <a:gd name="T97" fmla="*/ 2147483647 h 1082"/>
              <a:gd name="T98" fmla="*/ 2147483647 w 2136"/>
              <a:gd name="T99" fmla="*/ 2147483647 h 1082"/>
              <a:gd name="T100" fmla="*/ 2147483647 w 2136"/>
              <a:gd name="T101" fmla="*/ 2147483647 h 1082"/>
              <a:gd name="T102" fmla="*/ 2147483647 w 2136"/>
              <a:gd name="T103" fmla="*/ 2147483647 h 1082"/>
              <a:gd name="T104" fmla="*/ 2147483647 w 2136"/>
              <a:gd name="T105" fmla="*/ 2147483647 h 1082"/>
              <a:gd name="T106" fmla="*/ 2147483647 w 2136"/>
              <a:gd name="T107" fmla="*/ 2147483647 h 1082"/>
              <a:gd name="T108" fmla="*/ 2147483647 w 2136"/>
              <a:gd name="T109" fmla="*/ 2147483647 h 1082"/>
              <a:gd name="T110" fmla="*/ 2147483647 w 2136"/>
              <a:gd name="T111" fmla="*/ 2147483647 h 1082"/>
              <a:gd name="T112" fmla="*/ 2147483647 w 2136"/>
              <a:gd name="T113" fmla="*/ 2147483647 h 1082"/>
              <a:gd name="T114" fmla="*/ 2147483647 w 2136"/>
              <a:gd name="T115" fmla="*/ 2147483647 h 1082"/>
              <a:gd name="T116" fmla="*/ 2147483647 w 2136"/>
              <a:gd name="T117" fmla="*/ 2147483647 h 1082"/>
              <a:gd name="T118" fmla="*/ 2147483647 w 2136"/>
              <a:gd name="T119" fmla="*/ 2147483647 h 1082"/>
              <a:gd name="T120" fmla="*/ 2147483647 w 2136"/>
              <a:gd name="T121" fmla="*/ 2147483647 h 1082"/>
              <a:gd name="T122" fmla="*/ 2147483647 w 2136"/>
              <a:gd name="T123" fmla="*/ 2147483647 h 1082"/>
              <a:gd name="T124" fmla="*/ 2147483647 w 2136"/>
              <a:gd name="T125" fmla="*/ 2147483647 h 10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6"/>
              <a:gd name="T190" fmla="*/ 0 h 1082"/>
              <a:gd name="T191" fmla="*/ 2136 w 2136"/>
              <a:gd name="T192" fmla="*/ 1082 h 10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6" h="1082">
                <a:moveTo>
                  <a:pt x="238" y="246"/>
                </a:moveTo>
                <a:lnTo>
                  <a:pt x="233" y="238"/>
                </a:lnTo>
                <a:lnTo>
                  <a:pt x="260" y="189"/>
                </a:lnTo>
                <a:lnTo>
                  <a:pt x="269" y="194"/>
                </a:lnTo>
                <a:lnTo>
                  <a:pt x="242" y="243"/>
                </a:lnTo>
                <a:lnTo>
                  <a:pt x="238" y="246"/>
                </a:lnTo>
                <a:close/>
                <a:moveTo>
                  <a:pt x="183" y="250"/>
                </a:moveTo>
                <a:lnTo>
                  <a:pt x="185" y="240"/>
                </a:lnTo>
                <a:lnTo>
                  <a:pt x="237" y="236"/>
                </a:lnTo>
                <a:lnTo>
                  <a:pt x="238" y="246"/>
                </a:lnTo>
                <a:lnTo>
                  <a:pt x="186" y="251"/>
                </a:lnTo>
                <a:lnTo>
                  <a:pt x="183" y="250"/>
                </a:lnTo>
                <a:close/>
                <a:moveTo>
                  <a:pt x="147" y="225"/>
                </a:moveTo>
                <a:lnTo>
                  <a:pt x="153" y="217"/>
                </a:lnTo>
                <a:lnTo>
                  <a:pt x="189" y="241"/>
                </a:lnTo>
                <a:lnTo>
                  <a:pt x="183" y="250"/>
                </a:lnTo>
                <a:lnTo>
                  <a:pt x="148" y="226"/>
                </a:lnTo>
                <a:lnTo>
                  <a:pt x="147" y="225"/>
                </a:lnTo>
                <a:close/>
                <a:moveTo>
                  <a:pt x="118" y="196"/>
                </a:moveTo>
                <a:lnTo>
                  <a:pt x="125" y="189"/>
                </a:lnTo>
                <a:lnTo>
                  <a:pt x="154" y="218"/>
                </a:lnTo>
                <a:lnTo>
                  <a:pt x="147" y="225"/>
                </a:lnTo>
                <a:lnTo>
                  <a:pt x="118" y="196"/>
                </a:lnTo>
                <a:close/>
                <a:moveTo>
                  <a:pt x="106" y="168"/>
                </a:moveTo>
                <a:lnTo>
                  <a:pt x="108" y="169"/>
                </a:lnTo>
                <a:lnTo>
                  <a:pt x="125" y="189"/>
                </a:lnTo>
                <a:lnTo>
                  <a:pt x="118" y="196"/>
                </a:lnTo>
                <a:lnTo>
                  <a:pt x="100" y="176"/>
                </a:lnTo>
                <a:lnTo>
                  <a:pt x="106" y="168"/>
                </a:lnTo>
                <a:close/>
                <a:moveTo>
                  <a:pt x="55" y="154"/>
                </a:moveTo>
                <a:lnTo>
                  <a:pt x="61" y="147"/>
                </a:lnTo>
                <a:lnTo>
                  <a:pt x="106" y="168"/>
                </a:lnTo>
                <a:lnTo>
                  <a:pt x="102" y="177"/>
                </a:lnTo>
                <a:lnTo>
                  <a:pt x="57" y="156"/>
                </a:lnTo>
                <a:lnTo>
                  <a:pt x="55" y="154"/>
                </a:lnTo>
                <a:close/>
                <a:moveTo>
                  <a:pt x="34" y="108"/>
                </a:moveTo>
                <a:lnTo>
                  <a:pt x="36" y="109"/>
                </a:lnTo>
                <a:lnTo>
                  <a:pt x="63" y="148"/>
                </a:lnTo>
                <a:lnTo>
                  <a:pt x="55" y="154"/>
                </a:lnTo>
                <a:lnTo>
                  <a:pt x="28" y="115"/>
                </a:lnTo>
                <a:lnTo>
                  <a:pt x="34" y="108"/>
                </a:lnTo>
                <a:close/>
                <a:moveTo>
                  <a:pt x="3" y="99"/>
                </a:moveTo>
                <a:lnTo>
                  <a:pt x="10" y="94"/>
                </a:lnTo>
                <a:lnTo>
                  <a:pt x="34" y="108"/>
                </a:lnTo>
                <a:lnTo>
                  <a:pt x="29" y="116"/>
                </a:lnTo>
                <a:lnTo>
                  <a:pt x="5" y="103"/>
                </a:lnTo>
                <a:lnTo>
                  <a:pt x="3" y="99"/>
                </a:lnTo>
                <a:close/>
                <a:moveTo>
                  <a:pt x="2" y="62"/>
                </a:moveTo>
                <a:lnTo>
                  <a:pt x="10" y="66"/>
                </a:lnTo>
                <a:lnTo>
                  <a:pt x="13" y="98"/>
                </a:lnTo>
                <a:lnTo>
                  <a:pt x="3" y="99"/>
                </a:lnTo>
                <a:lnTo>
                  <a:pt x="0" y="67"/>
                </a:lnTo>
                <a:lnTo>
                  <a:pt x="2" y="62"/>
                </a:lnTo>
                <a:close/>
                <a:moveTo>
                  <a:pt x="32" y="43"/>
                </a:moveTo>
                <a:lnTo>
                  <a:pt x="35" y="52"/>
                </a:lnTo>
                <a:lnTo>
                  <a:pt x="8" y="71"/>
                </a:lnTo>
                <a:lnTo>
                  <a:pt x="2" y="62"/>
                </a:lnTo>
                <a:lnTo>
                  <a:pt x="29" y="44"/>
                </a:lnTo>
                <a:lnTo>
                  <a:pt x="32" y="43"/>
                </a:lnTo>
                <a:close/>
                <a:moveTo>
                  <a:pt x="77" y="53"/>
                </a:moveTo>
                <a:lnTo>
                  <a:pt x="77" y="53"/>
                </a:lnTo>
                <a:lnTo>
                  <a:pt x="32" y="53"/>
                </a:lnTo>
                <a:lnTo>
                  <a:pt x="32" y="43"/>
                </a:lnTo>
                <a:lnTo>
                  <a:pt x="77" y="43"/>
                </a:lnTo>
                <a:lnTo>
                  <a:pt x="77" y="53"/>
                </a:lnTo>
                <a:close/>
                <a:moveTo>
                  <a:pt x="121" y="51"/>
                </a:moveTo>
                <a:lnTo>
                  <a:pt x="117" y="53"/>
                </a:lnTo>
                <a:lnTo>
                  <a:pt x="77" y="53"/>
                </a:lnTo>
                <a:lnTo>
                  <a:pt x="77" y="43"/>
                </a:lnTo>
                <a:lnTo>
                  <a:pt x="117" y="43"/>
                </a:lnTo>
                <a:lnTo>
                  <a:pt x="121" y="51"/>
                </a:lnTo>
                <a:close/>
                <a:moveTo>
                  <a:pt x="150" y="0"/>
                </a:moveTo>
                <a:lnTo>
                  <a:pt x="153" y="8"/>
                </a:lnTo>
                <a:lnTo>
                  <a:pt x="121" y="51"/>
                </a:lnTo>
                <a:lnTo>
                  <a:pt x="113" y="45"/>
                </a:lnTo>
                <a:lnTo>
                  <a:pt x="145" y="2"/>
                </a:lnTo>
                <a:lnTo>
                  <a:pt x="150" y="0"/>
                </a:lnTo>
                <a:close/>
                <a:moveTo>
                  <a:pt x="170" y="4"/>
                </a:moveTo>
                <a:lnTo>
                  <a:pt x="168" y="14"/>
                </a:lnTo>
                <a:lnTo>
                  <a:pt x="148" y="10"/>
                </a:lnTo>
                <a:lnTo>
                  <a:pt x="150" y="0"/>
                </a:lnTo>
                <a:lnTo>
                  <a:pt x="170" y="4"/>
                </a:lnTo>
                <a:close/>
                <a:moveTo>
                  <a:pt x="192" y="9"/>
                </a:moveTo>
                <a:lnTo>
                  <a:pt x="190" y="19"/>
                </a:lnTo>
                <a:lnTo>
                  <a:pt x="168" y="14"/>
                </a:lnTo>
                <a:lnTo>
                  <a:pt x="170" y="4"/>
                </a:lnTo>
                <a:lnTo>
                  <a:pt x="192" y="9"/>
                </a:lnTo>
                <a:close/>
                <a:moveTo>
                  <a:pt x="240" y="27"/>
                </a:moveTo>
                <a:lnTo>
                  <a:pt x="236" y="36"/>
                </a:lnTo>
                <a:lnTo>
                  <a:pt x="189" y="19"/>
                </a:lnTo>
                <a:lnTo>
                  <a:pt x="192" y="9"/>
                </a:lnTo>
                <a:lnTo>
                  <a:pt x="240" y="27"/>
                </a:lnTo>
                <a:close/>
                <a:moveTo>
                  <a:pt x="269" y="55"/>
                </a:moveTo>
                <a:lnTo>
                  <a:pt x="267" y="55"/>
                </a:lnTo>
                <a:lnTo>
                  <a:pt x="235" y="36"/>
                </a:lnTo>
                <a:lnTo>
                  <a:pt x="240" y="27"/>
                </a:lnTo>
                <a:lnTo>
                  <a:pt x="272" y="46"/>
                </a:lnTo>
                <a:lnTo>
                  <a:pt x="269" y="55"/>
                </a:lnTo>
                <a:close/>
                <a:moveTo>
                  <a:pt x="322" y="51"/>
                </a:moveTo>
                <a:lnTo>
                  <a:pt x="320" y="61"/>
                </a:lnTo>
                <a:lnTo>
                  <a:pt x="269" y="55"/>
                </a:lnTo>
                <a:lnTo>
                  <a:pt x="270" y="45"/>
                </a:lnTo>
                <a:lnTo>
                  <a:pt x="321" y="51"/>
                </a:lnTo>
                <a:lnTo>
                  <a:pt x="322" y="51"/>
                </a:lnTo>
                <a:close/>
                <a:moveTo>
                  <a:pt x="375" y="82"/>
                </a:moveTo>
                <a:lnTo>
                  <a:pt x="374" y="82"/>
                </a:lnTo>
                <a:lnTo>
                  <a:pt x="319" y="60"/>
                </a:lnTo>
                <a:lnTo>
                  <a:pt x="322" y="51"/>
                </a:lnTo>
                <a:lnTo>
                  <a:pt x="378" y="72"/>
                </a:lnTo>
                <a:lnTo>
                  <a:pt x="375" y="82"/>
                </a:lnTo>
                <a:close/>
                <a:moveTo>
                  <a:pt x="420" y="81"/>
                </a:moveTo>
                <a:lnTo>
                  <a:pt x="418" y="91"/>
                </a:lnTo>
                <a:lnTo>
                  <a:pt x="375" y="82"/>
                </a:lnTo>
                <a:lnTo>
                  <a:pt x="377" y="72"/>
                </a:lnTo>
                <a:lnTo>
                  <a:pt x="420" y="81"/>
                </a:lnTo>
                <a:close/>
                <a:moveTo>
                  <a:pt x="479" y="105"/>
                </a:moveTo>
                <a:lnTo>
                  <a:pt x="478" y="105"/>
                </a:lnTo>
                <a:lnTo>
                  <a:pt x="418" y="91"/>
                </a:lnTo>
                <a:lnTo>
                  <a:pt x="420" y="81"/>
                </a:lnTo>
                <a:lnTo>
                  <a:pt x="480" y="95"/>
                </a:lnTo>
                <a:lnTo>
                  <a:pt x="479" y="105"/>
                </a:lnTo>
                <a:close/>
                <a:moveTo>
                  <a:pt x="512" y="98"/>
                </a:moveTo>
                <a:lnTo>
                  <a:pt x="509" y="107"/>
                </a:lnTo>
                <a:lnTo>
                  <a:pt x="479" y="105"/>
                </a:lnTo>
                <a:lnTo>
                  <a:pt x="480" y="95"/>
                </a:lnTo>
                <a:lnTo>
                  <a:pt x="510" y="97"/>
                </a:lnTo>
                <a:lnTo>
                  <a:pt x="512" y="98"/>
                </a:lnTo>
                <a:close/>
                <a:moveTo>
                  <a:pt x="574" y="146"/>
                </a:moveTo>
                <a:lnTo>
                  <a:pt x="572" y="146"/>
                </a:lnTo>
                <a:lnTo>
                  <a:pt x="507" y="107"/>
                </a:lnTo>
                <a:lnTo>
                  <a:pt x="512" y="98"/>
                </a:lnTo>
                <a:lnTo>
                  <a:pt x="577" y="137"/>
                </a:lnTo>
                <a:lnTo>
                  <a:pt x="574" y="146"/>
                </a:lnTo>
                <a:close/>
                <a:moveTo>
                  <a:pt x="627" y="147"/>
                </a:moveTo>
                <a:lnTo>
                  <a:pt x="625" y="157"/>
                </a:lnTo>
                <a:lnTo>
                  <a:pt x="574" y="146"/>
                </a:lnTo>
                <a:lnTo>
                  <a:pt x="576" y="137"/>
                </a:lnTo>
                <a:lnTo>
                  <a:pt x="627" y="147"/>
                </a:lnTo>
                <a:close/>
                <a:moveTo>
                  <a:pt x="697" y="166"/>
                </a:moveTo>
                <a:lnTo>
                  <a:pt x="694" y="176"/>
                </a:lnTo>
                <a:lnTo>
                  <a:pt x="624" y="157"/>
                </a:lnTo>
                <a:lnTo>
                  <a:pt x="627" y="147"/>
                </a:lnTo>
                <a:lnTo>
                  <a:pt x="697" y="166"/>
                </a:lnTo>
                <a:close/>
                <a:moveTo>
                  <a:pt x="802" y="203"/>
                </a:moveTo>
                <a:lnTo>
                  <a:pt x="797" y="212"/>
                </a:lnTo>
                <a:lnTo>
                  <a:pt x="694" y="176"/>
                </a:lnTo>
                <a:lnTo>
                  <a:pt x="697" y="166"/>
                </a:lnTo>
                <a:lnTo>
                  <a:pt x="801" y="203"/>
                </a:lnTo>
                <a:lnTo>
                  <a:pt x="802" y="203"/>
                </a:lnTo>
                <a:close/>
                <a:moveTo>
                  <a:pt x="888" y="263"/>
                </a:moveTo>
                <a:lnTo>
                  <a:pt x="882" y="272"/>
                </a:lnTo>
                <a:lnTo>
                  <a:pt x="796" y="212"/>
                </a:lnTo>
                <a:lnTo>
                  <a:pt x="802" y="203"/>
                </a:lnTo>
                <a:lnTo>
                  <a:pt x="888" y="263"/>
                </a:lnTo>
                <a:close/>
                <a:moveTo>
                  <a:pt x="944" y="319"/>
                </a:moveTo>
                <a:lnTo>
                  <a:pt x="944" y="319"/>
                </a:lnTo>
                <a:lnTo>
                  <a:pt x="882" y="271"/>
                </a:lnTo>
                <a:lnTo>
                  <a:pt x="888" y="263"/>
                </a:lnTo>
                <a:lnTo>
                  <a:pt x="950" y="311"/>
                </a:lnTo>
                <a:lnTo>
                  <a:pt x="944" y="319"/>
                </a:lnTo>
                <a:close/>
                <a:moveTo>
                  <a:pt x="1046" y="373"/>
                </a:moveTo>
                <a:lnTo>
                  <a:pt x="1040" y="382"/>
                </a:lnTo>
                <a:lnTo>
                  <a:pt x="944" y="319"/>
                </a:lnTo>
                <a:lnTo>
                  <a:pt x="950" y="311"/>
                </a:lnTo>
                <a:lnTo>
                  <a:pt x="1046" y="373"/>
                </a:lnTo>
                <a:close/>
                <a:moveTo>
                  <a:pt x="1073" y="406"/>
                </a:moveTo>
                <a:lnTo>
                  <a:pt x="1072" y="405"/>
                </a:lnTo>
                <a:lnTo>
                  <a:pt x="1040" y="381"/>
                </a:lnTo>
                <a:lnTo>
                  <a:pt x="1046" y="373"/>
                </a:lnTo>
                <a:lnTo>
                  <a:pt x="1078" y="397"/>
                </a:lnTo>
                <a:lnTo>
                  <a:pt x="1073" y="406"/>
                </a:lnTo>
                <a:close/>
                <a:moveTo>
                  <a:pt x="1185" y="440"/>
                </a:moveTo>
                <a:lnTo>
                  <a:pt x="1180" y="448"/>
                </a:lnTo>
                <a:lnTo>
                  <a:pt x="1073" y="406"/>
                </a:lnTo>
                <a:lnTo>
                  <a:pt x="1077" y="397"/>
                </a:lnTo>
                <a:lnTo>
                  <a:pt x="1183" y="438"/>
                </a:lnTo>
                <a:lnTo>
                  <a:pt x="1185" y="440"/>
                </a:lnTo>
                <a:close/>
                <a:moveTo>
                  <a:pt x="1225" y="500"/>
                </a:moveTo>
                <a:lnTo>
                  <a:pt x="1224" y="499"/>
                </a:lnTo>
                <a:lnTo>
                  <a:pt x="1178" y="447"/>
                </a:lnTo>
                <a:lnTo>
                  <a:pt x="1185" y="440"/>
                </a:lnTo>
                <a:lnTo>
                  <a:pt x="1231" y="492"/>
                </a:lnTo>
                <a:lnTo>
                  <a:pt x="1225" y="500"/>
                </a:lnTo>
                <a:close/>
                <a:moveTo>
                  <a:pt x="1320" y="548"/>
                </a:moveTo>
                <a:lnTo>
                  <a:pt x="1319" y="548"/>
                </a:lnTo>
                <a:lnTo>
                  <a:pt x="1225" y="500"/>
                </a:lnTo>
                <a:lnTo>
                  <a:pt x="1230" y="491"/>
                </a:lnTo>
                <a:lnTo>
                  <a:pt x="1323" y="539"/>
                </a:lnTo>
                <a:lnTo>
                  <a:pt x="1320" y="548"/>
                </a:lnTo>
                <a:close/>
                <a:moveTo>
                  <a:pt x="1400" y="562"/>
                </a:moveTo>
                <a:lnTo>
                  <a:pt x="1394" y="569"/>
                </a:lnTo>
                <a:lnTo>
                  <a:pt x="1320" y="548"/>
                </a:lnTo>
                <a:lnTo>
                  <a:pt x="1323" y="539"/>
                </a:lnTo>
                <a:lnTo>
                  <a:pt x="1397" y="560"/>
                </a:lnTo>
                <a:lnTo>
                  <a:pt x="1400" y="562"/>
                </a:lnTo>
                <a:close/>
                <a:moveTo>
                  <a:pt x="1444" y="641"/>
                </a:moveTo>
                <a:lnTo>
                  <a:pt x="1443" y="640"/>
                </a:lnTo>
                <a:lnTo>
                  <a:pt x="1391" y="568"/>
                </a:lnTo>
                <a:lnTo>
                  <a:pt x="1400" y="562"/>
                </a:lnTo>
                <a:lnTo>
                  <a:pt x="1451" y="635"/>
                </a:lnTo>
                <a:lnTo>
                  <a:pt x="1444" y="641"/>
                </a:lnTo>
                <a:close/>
                <a:moveTo>
                  <a:pt x="1497" y="671"/>
                </a:moveTo>
                <a:lnTo>
                  <a:pt x="1490" y="677"/>
                </a:lnTo>
                <a:lnTo>
                  <a:pt x="1444" y="641"/>
                </a:lnTo>
                <a:lnTo>
                  <a:pt x="1450" y="633"/>
                </a:lnTo>
                <a:lnTo>
                  <a:pt x="1496" y="669"/>
                </a:lnTo>
                <a:lnTo>
                  <a:pt x="1497" y="671"/>
                </a:lnTo>
                <a:close/>
                <a:moveTo>
                  <a:pt x="1539" y="772"/>
                </a:moveTo>
                <a:lnTo>
                  <a:pt x="1530" y="776"/>
                </a:lnTo>
                <a:lnTo>
                  <a:pt x="1488" y="674"/>
                </a:lnTo>
                <a:lnTo>
                  <a:pt x="1497" y="671"/>
                </a:lnTo>
                <a:lnTo>
                  <a:pt x="1539" y="772"/>
                </a:lnTo>
                <a:close/>
                <a:moveTo>
                  <a:pt x="1547" y="816"/>
                </a:moveTo>
                <a:lnTo>
                  <a:pt x="1543" y="812"/>
                </a:lnTo>
                <a:lnTo>
                  <a:pt x="1530" y="776"/>
                </a:lnTo>
                <a:lnTo>
                  <a:pt x="1539" y="772"/>
                </a:lnTo>
                <a:lnTo>
                  <a:pt x="1552" y="809"/>
                </a:lnTo>
                <a:lnTo>
                  <a:pt x="1547" y="816"/>
                </a:lnTo>
                <a:close/>
                <a:moveTo>
                  <a:pt x="1587" y="808"/>
                </a:moveTo>
                <a:lnTo>
                  <a:pt x="1584" y="817"/>
                </a:lnTo>
                <a:lnTo>
                  <a:pt x="1547" y="816"/>
                </a:lnTo>
                <a:lnTo>
                  <a:pt x="1547" y="806"/>
                </a:lnTo>
                <a:lnTo>
                  <a:pt x="1584" y="807"/>
                </a:lnTo>
                <a:lnTo>
                  <a:pt x="1587" y="808"/>
                </a:lnTo>
                <a:close/>
                <a:moveTo>
                  <a:pt x="1612" y="835"/>
                </a:moveTo>
                <a:lnTo>
                  <a:pt x="1607" y="834"/>
                </a:lnTo>
                <a:lnTo>
                  <a:pt x="1581" y="817"/>
                </a:lnTo>
                <a:lnTo>
                  <a:pt x="1587" y="808"/>
                </a:lnTo>
                <a:lnTo>
                  <a:pt x="1613" y="826"/>
                </a:lnTo>
                <a:lnTo>
                  <a:pt x="1612" y="835"/>
                </a:lnTo>
                <a:close/>
                <a:moveTo>
                  <a:pt x="1717" y="790"/>
                </a:moveTo>
                <a:lnTo>
                  <a:pt x="1719" y="800"/>
                </a:lnTo>
                <a:lnTo>
                  <a:pt x="1612" y="835"/>
                </a:lnTo>
                <a:lnTo>
                  <a:pt x="1608" y="825"/>
                </a:lnTo>
                <a:lnTo>
                  <a:pt x="1715" y="791"/>
                </a:lnTo>
                <a:lnTo>
                  <a:pt x="1717" y="790"/>
                </a:lnTo>
                <a:close/>
                <a:moveTo>
                  <a:pt x="1822" y="790"/>
                </a:moveTo>
                <a:lnTo>
                  <a:pt x="1821" y="801"/>
                </a:lnTo>
                <a:lnTo>
                  <a:pt x="1717" y="801"/>
                </a:lnTo>
                <a:lnTo>
                  <a:pt x="1717" y="790"/>
                </a:lnTo>
                <a:lnTo>
                  <a:pt x="1821" y="790"/>
                </a:lnTo>
                <a:lnTo>
                  <a:pt x="1822" y="790"/>
                </a:lnTo>
                <a:close/>
                <a:moveTo>
                  <a:pt x="1848" y="796"/>
                </a:moveTo>
                <a:lnTo>
                  <a:pt x="1844" y="806"/>
                </a:lnTo>
                <a:lnTo>
                  <a:pt x="1820" y="800"/>
                </a:lnTo>
                <a:lnTo>
                  <a:pt x="1822" y="790"/>
                </a:lnTo>
                <a:lnTo>
                  <a:pt x="1846" y="796"/>
                </a:lnTo>
                <a:lnTo>
                  <a:pt x="1848" y="796"/>
                </a:lnTo>
                <a:close/>
                <a:moveTo>
                  <a:pt x="1927" y="851"/>
                </a:moveTo>
                <a:lnTo>
                  <a:pt x="1926" y="851"/>
                </a:lnTo>
                <a:lnTo>
                  <a:pt x="1843" y="805"/>
                </a:lnTo>
                <a:lnTo>
                  <a:pt x="1848" y="796"/>
                </a:lnTo>
                <a:lnTo>
                  <a:pt x="1931" y="842"/>
                </a:lnTo>
                <a:lnTo>
                  <a:pt x="1927" y="851"/>
                </a:lnTo>
                <a:close/>
                <a:moveTo>
                  <a:pt x="1996" y="868"/>
                </a:moveTo>
                <a:lnTo>
                  <a:pt x="1990" y="875"/>
                </a:lnTo>
                <a:lnTo>
                  <a:pt x="1927" y="851"/>
                </a:lnTo>
                <a:lnTo>
                  <a:pt x="1930" y="842"/>
                </a:lnTo>
                <a:lnTo>
                  <a:pt x="1993" y="865"/>
                </a:lnTo>
                <a:lnTo>
                  <a:pt x="1996" y="868"/>
                </a:lnTo>
                <a:close/>
                <a:moveTo>
                  <a:pt x="2004" y="910"/>
                </a:moveTo>
                <a:lnTo>
                  <a:pt x="2002" y="908"/>
                </a:lnTo>
                <a:lnTo>
                  <a:pt x="1987" y="872"/>
                </a:lnTo>
                <a:lnTo>
                  <a:pt x="1996" y="868"/>
                </a:lnTo>
                <a:lnTo>
                  <a:pt x="2011" y="904"/>
                </a:lnTo>
                <a:lnTo>
                  <a:pt x="2004" y="910"/>
                </a:lnTo>
                <a:close/>
                <a:moveTo>
                  <a:pt x="2068" y="944"/>
                </a:moveTo>
                <a:lnTo>
                  <a:pt x="2062" y="952"/>
                </a:lnTo>
                <a:lnTo>
                  <a:pt x="2004" y="910"/>
                </a:lnTo>
                <a:lnTo>
                  <a:pt x="2010" y="902"/>
                </a:lnTo>
                <a:lnTo>
                  <a:pt x="2068" y="944"/>
                </a:lnTo>
                <a:close/>
                <a:moveTo>
                  <a:pt x="2109" y="977"/>
                </a:moveTo>
                <a:lnTo>
                  <a:pt x="2102" y="984"/>
                </a:lnTo>
                <a:lnTo>
                  <a:pt x="2062" y="952"/>
                </a:lnTo>
                <a:lnTo>
                  <a:pt x="2068" y="944"/>
                </a:lnTo>
                <a:lnTo>
                  <a:pt x="2108" y="976"/>
                </a:lnTo>
                <a:lnTo>
                  <a:pt x="2109" y="977"/>
                </a:lnTo>
                <a:close/>
                <a:moveTo>
                  <a:pt x="2133" y="1022"/>
                </a:moveTo>
                <a:lnTo>
                  <a:pt x="2127" y="1021"/>
                </a:lnTo>
                <a:lnTo>
                  <a:pt x="2101" y="983"/>
                </a:lnTo>
                <a:lnTo>
                  <a:pt x="2109" y="977"/>
                </a:lnTo>
                <a:lnTo>
                  <a:pt x="2136" y="1015"/>
                </a:lnTo>
                <a:lnTo>
                  <a:pt x="2133" y="1022"/>
                </a:lnTo>
                <a:close/>
                <a:moveTo>
                  <a:pt x="2100" y="1024"/>
                </a:moveTo>
                <a:lnTo>
                  <a:pt x="2101" y="1024"/>
                </a:lnTo>
                <a:lnTo>
                  <a:pt x="2130" y="1013"/>
                </a:lnTo>
                <a:lnTo>
                  <a:pt x="2133" y="1022"/>
                </a:lnTo>
                <a:lnTo>
                  <a:pt x="2104" y="1033"/>
                </a:lnTo>
                <a:lnTo>
                  <a:pt x="2100" y="1024"/>
                </a:lnTo>
                <a:close/>
                <a:moveTo>
                  <a:pt x="2065" y="1046"/>
                </a:moveTo>
                <a:lnTo>
                  <a:pt x="2068" y="1043"/>
                </a:lnTo>
                <a:lnTo>
                  <a:pt x="2100" y="1024"/>
                </a:lnTo>
                <a:lnTo>
                  <a:pt x="2105" y="1033"/>
                </a:lnTo>
                <a:lnTo>
                  <a:pt x="2073" y="1052"/>
                </a:lnTo>
                <a:lnTo>
                  <a:pt x="2065" y="1046"/>
                </a:lnTo>
                <a:close/>
                <a:moveTo>
                  <a:pt x="2060" y="1082"/>
                </a:moveTo>
                <a:lnTo>
                  <a:pt x="2058" y="1076"/>
                </a:lnTo>
                <a:lnTo>
                  <a:pt x="2065" y="1046"/>
                </a:lnTo>
                <a:lnTo>
                  <a:pt x="2075" y="1048"/>
                </a:lnTo>
                <a:lnTo>
                  <a:pt x="2068" y="1079"/>
                </a:lnTo>
                <a:lnTo>
                  <a:pt x="2060" y="1082"/>
                </a:lnTo>
                <a:close/>
                <a:moveTo>
                  <a:pt x="2011" y="1042"/>
                </a:moveTo>
                <a:lnTo>
                  <a:pt x="2014" y="1043"/>
                </a:lnTo>
                <a:lnTo>
                  <a:pt x="2065" y="1073"/>
                </a:lnTo>
                <a:lnTo>
                  <a:pt x="2060" y="1082"/>
                </a:lnTo>
                <a:lnTo>
                  <a:pt x="2009" y="1052"/>
                </a:lnTo>
                <a:lnTo>
                  <a:pt x="2011" y="1042"/>
                </a:lnTo>
                <a:close/>
                <a:moveTo>
                  <a:pt x="1955" y="1042"/>
                </a:moveTo>
                <a:lnTo>
                  <a:pt x="1955" y="1042"/>
                </a:lnTo>
                <a:lnTo>
                  <a:pt x="2011" y="1042"/>
                </a:lnTo>
                <a:lnTo>
                  <a:pt x="2011" y="1052"/>
                </a:lnTo>
                <a:lnTo>
                  <a:pt x="1955" y="1052"/>
                </a:lnTo>
                <a:lnTo>
                  <a:pt x="1955" y="1042"/>
                </a:lnTo>
                <a:close/>
                <a:moveTo>
                  <a:pt x="1914" y="1052"/>
                </a:moveTo>
                <a:lnTo>
                  <a:pt x="1915" y="1042"/>
                </a:lnTo>
                <a:lnTo>
                  <a:pt x="1955" y="1042"/>
                </a:lnTo>
                <a:lnTo>
                  <a:pt x="1955" y="1052"/>
                </a:lnTo>
                <a:lnTo>
                  <a:pt x="1915" y="1052"/>
                </a:lnTo>
                <a:lnTo>
                  <a:pt x="1914" y="1052"/>
                </a:lnTo>
                <a:close/>
                <a:moveTo>
                  <a:pt x="1877" y="1043"/>
                </a:moveTo>
                <a:lnTo>
                  <a:pt x="1881" y="1034"/>
                </a:lnTo>
                <a:lnTo>
                  <a:pt x="1916" y="1042"/>
                </a:lnTo>
                <a:lnTo>
                  <a:pt x="1914" y="1052"/>
                </a:lnTo>
                <a:lnTo>
                  <a:pt x="1879" y="1044"/>
                </a:lnTo>
                <a:lnTo>
                  <a:pt x="1877" y="1043"/>
                </a:lnTo>
                <a:close/>
                <a:moveTo>
                  <a:pt x="1836" y="1007"/>
                </a:moveTo>
                <a:lnTo>
                  <a:pt x="1843" y="1001"/>
                </a:lnTo>
                <a:lnTo>
                  <a:pt x="1883" y="1035"/>
                </a:lnTo>
                <a:lnTo>
                  <a:pt x="1877" y="1043"/>
                </a:lnTo>
                <a:lnTo>
                  <a:pt x="1837" y="1008"/>
                </a:lnTo>
                <a:lnTo>
                  <a:pt x="1836" y="1007"/>
                </a:lnTo>
                <a:close/>
                <a:moveTo>
                  <a:pt x="1804" y="961"/>
                </a:moveTo>
                <a:lnTo>
                  <a:pt x="1812" y="956"/>
                </a:lnTo>
                <a:lnTo>
                  <a:pt x="1844" y="1002"/>
                </a:lnTo>
                <a:lnTo>
                  <a:pt x="1836" y="1007"/>
                </a:lnTo>
                <a:lnTo>
                  <a:pt x="1804" y="962"/>
                </a:lnTo>
                <a:lnTo>
                  <a:pt x="1804" y="961"/>
                </a:lnTo>
                <a:close/>
                <a:moveTo>
                  <a:pt x="1793" y="921"/>
                </a:moveTo>
                <a:lnTo>
                  <a:pt x="1794" y="922"/>
                </a:lnTo>
                <a:lnTo>
                  <a:pt x="1812" y="957"/>
                </a:lnTo>
                <a:lnTo>
                  <a:pt x="1804" y="961"/>
                </a:lnTo>
                <a:lnTo>
                  <a:pt x="1785" y="926"/>
                </a:lnTo>
                <a:lnTo>
                  <a:pt x="1793" y="921"/>
                </a:lnTo>
                <a:close/>
                <a:moveTo>
                  <a:pt x="1760" y="884"/>
                </a:moveTo>
                <a:lnTo>
                  <a:pt x="1764" y="886"/>
                </a:lnTo>
                <a:lnTo>
                  <a:pt x="1793" y="921"/>
                </a:lnTo>
                <a:lnTo>
                  <a:pt x="1785" y="927"/>
                </a:lnTo>
                <a:lnTo>
                  <a:pt x="1756" y="893"/>
                </a:lnTo>
                <a:lnTo>
                  <a:pt x="1760" y="884"/>
                </a:lnTo>
                <a:close/>
                <a:moveTo>
                  <a:pt x="1689" y="884"/>
                </a:moveTo>
                <a:lnTo>
                  <a:pt x="1690" y="884"/>
                </a:lnTo>
                <a:lnTo>
                  <a:pt x="1760" y="884"/>
                </a:lnTo>
                <a:lnTo>
                  <a:pt x="1760" y="894"/>
                </a:lnTo>
                <a:lnTo>
                  <a:pt x="1690" y="894"/>
                </a:lnTo>
                <a:lnTo>
                  <a:pt x="1689" y="884"/>
                </a:lnTo>
                <a:close/>
                <a:moveTo>
                  <a:pt x="1594" y="916"/>
                </a:moveTo>
                <a:lnTo>
                  <a:pt x="1598" y="911"/>
                </a:lnTo>
                <a:lnTo>
                  <a:pt x="1689" y="884"/>
                </a:lnTo>
                <a:lnTo>
                  <a:pt x="1692" y="894"/>
                </a:lnTo>
                <a:lnTo>
                  <a:pt x="1601" y="921"/>
                </a:lnTo>
                <a:lnTo>
                  <a:pt x="1594" y="916"/>
                </a:lnTo>
                <a:close/>
                <a:moveTo>
                  <a:pt x="1603" y="983"/>
                </a:moveTo>
                <a:lnTo>
                  <a:pt x="1597" y="978"/>
                </a:lnTo>
                <a:lnTo>
                  <a:pt x="1594" y="916"/>
                </a:lnTo>
                <a:lnTo>
                  <a:pt x="1604" y="916"/>
                </a:lnTo>
                <a:lnTo>
                  <a:pt x="1607" y="978"/>
                </a:lnTo>
                <a:lnTo>
                  <a:pt x="1603" y="983"/>
                </a:lnTo>
                <a:close/>
                <a:moveTo>
                  <a:pt x="1523" y="1006"/>
                </a:moveTo>
                <a:lnTo>
                  <a:pt x="1524" y="996"/>
                </a:lnTo>
                <a:lnTo>
                  <a:pt x="1600" y="973"/>
                </a:lnTo>
                <a:lnTo>
                  <a:pt x="1603" y="983"/>
                </a:lnTo>
                <a:lnTo>
                  <a:pt x="1527" y="1006"/>
                </a:lnTo>
                <a:lnTo>
                  <a:pt x="1523" y="1006"/>
                </a:lnTo>
                <a:close/>
                <a:moveTo>
                  <a:pt x="1477" y="978"/>
                </a:moveTo>
                <a:lnTo>
                  <a:pt x="1527" y="996"/>
                </a:lnTo>
                <a:lnTo>
                  <a:pt x="1523" y="1006"/>
                </a:lnTo>
                <a:lnTo>
                  <a:pt x="1474" y="988"/>
                </a:lnTo>
                <a:lnTo>
                  <a:pt x="1477" y="978"/>
                </a:lnTo>
                <a:close/>
                <a:moveTo>
                  <a:pt x="1435" y="974"/>
                </a:moveTo>
                <a:lnTo>
                  <a:pt x="1439" y="964"/>
                </a:lnTo>
                <a:lnTo>
                  <a:pt x="1477" y="978"/>
                </a:lnTo>
                <a:lnTo>
                  <a:pt x="1474" y="988"/>
                </a:lnTo>
                <a:lnTo>
                  <a:pt x="1435" y="974"/>
                </a:lnTo>
                <a:close/>
                <a:moveTo>
                  <a:pt x="1395" y="957"/>
                </a:moveTo>
                <a:lnTo>
                  <a:pt x="1400" y="949"/>
                </a:lnTo>
                <a:lnTo>
                  <a:pt x="1439" y="965"/>
                </a:lnTo>
                <a:lnTo>
                  <a:pt x="1435" y="974"/>
                </a:lnTo>
                <a:lnTo>
                  <a:pt x="1396" y="958"/>
                </a:lnTo>
                <a:lnTo>
                  <a:pt x="1395" y="957"/>
                </a:lnTo>
                <a:close/>
                <a:moveTo>
                  <a:pt x="1360" y="918"/>
                </a:moveTo>
                <a:lnTo>
                  <a:pt x="1369" y="916"/>
                </a:lnTo>
                <a:lnTo>
                  <a:pt x="1402" y="950"/>
                </a:lnTo>
                <a:lnTo>
                  <a:pt x="1395" y="957"/>
                </a:lnTo>
                <a:lnTo>
                  <a:pt x="1361" y="923"/>
                </a:lnTo>
                <a:lnTo>
                  <a:pt x="1360" y="918"/>
                </a:lnTo>
                <a:close/>
                <a:moveTo>
                  <a:pt x="1382" y="855"/>
                </a:moveTo>
                <a:lnTo>
                  <a:pt x="1382" y="858"/>
                </a:lnTo>
                <a:lnTo>
                  <a:pt x="1370" y="920"/>
                </a:lnTo>
                <a:lnTo>
                  <a:pt x="1360" y="918"/>
                </a:lnTo>
                <a:lnTo>
                  <a:pt x="1372" y="856"/>
                </a:lnTo>
                <a:lnTo>
                  <a:pt x="1382" y="855"/>
                </a:lnTo>
                <a:close/>
                <a:moveTo>
                  <a:pt x="1359" y="794"/>
                </a:moveTo>
                <a:lnTo>
                  <a:pt x="1359" y="795"/>
                </a:lnTo>
                <a:lnTo>
                  <a:pt x="1382" y="855"/>
                </a:lnTo>
                <a:lnTo>
                  <a:pt x="1373" y="859"/>
                </a:lnTo>
                <a:lnTo>
                  <a:pt x="1350" y="799"/>
                </a:lnTo>
                <a:lnTo>
                  <a:pt x="1359" y="794"/>
                </a:lnTo>
                <a:close/>
                <a:moveTo>
                  <a:pt x="1319" y="741"/>
                </a:moveTo>
                <a:lnTo>
                  <a:pt x="1328" y="739"/>
                </a:lnTo>
                <a:lnTo>
                  <a:pt x="1359" y="794"/>
                </a:lnTo>
                <a:lnTo>
                  <a:pt x="1350" y="799"/>
                </a:lnTo>
                <a:lnTo>
                  <a:pt x="1319" y="744"/>
                </a:lnTo>
                <a:lnTo>
                  <a:pt x="1319" y="741"/>
                </a:lnTo>
                <a:close/>
                <a:moveTo>
                  <a:pt x="1327" y="683"/>
                </a:moveTo>
                <a:lnTo>
                  <a:pt x="1337" y="686"/>
                </a:lnTo>
                <a:lnTo>
                  <a:pt x="1329" y="742"/>
                </a:lnTo>
                <a:lnTo>
                  <a:pt x="1319" y="741"/>
                </a:lnTo>
                <a:lnTo>
                  <a:pt x="1327" y="685"/>
                </a:lnTo>
                <a:lnTo>
                  <a:pt x="1327" y="683"/>
                </a:lnTo>
                <a:close/>
                <a:moveTo>
                  <a:pt x="1356" y="646"/>
                </a:moveTo>
                <a:lnTo>
                  <a:pt x="1355" y="648"/>
                </a:lnTo>
                <a:lnTo>
                  <a:pt x="1336" y="688"/>
                </a:lnTo>
                <a:lnTo>
                  <a:pt x="1327" y="683"/>
                </a:lnTo>
                <a:lnTo>
                  <a:pt x="1346" y="643"/>
                </a:lnTo>
                <a:lnTo>
                  <a:pt x="1356" y="646"/>
                </a:lnTo>
                <a:close/>
                <a:moveTo>
                  <a:pt x="1354" y="590"/>
                </a:moveTo>
                <a:lnTo>
                  <a:pt x="1358" y="595"/>
                </a:lnTo>
                <a:lnTo>
                  <a:pt x="1356" y="646"/>
                </a:lnTo>
                <a:lnTo>
                  <a:pt x="1346" y="645"/>
                </a:lnTo>
                <a:lnTo>
                  <a:pt x="1348" y="595"/>
                </a:lnTo>
                <a:lnTo>
                  <a:pt x="1354" y="590"/>
                </a:lnTo>
                <a:close/>
                <a:moveTo>
                  <a:pt x="1296" y="574"/>
                </a:moveTo>
                <a:lnTo>
                  <a:pt x="1297" y="575"/>
                </a:lnTo>
                <a:lnTo>
                  <a:pt x="1354" y="590"/>
                </a:lnTo>
                <a:lnTo>
                  <a:pt x="1351" y="600"/>
                </a:lnTo>
                <a:lnTo>
                  <a:pt x="1295" y="584"/>
                </a:lnTo>
                <a:lnTo>
                  <a:pt x="1296" y="574"/>
                </a:lnTo>
                <a:close/>
                <a:moveTo>
                  <a:pt x="1230" y="580"/>
                </a:moveTo>
                <a:lnTo>
                  <a:pt x="1231" y="579"/>
                </a:lnTo>
                <a:lnTo>
                  <a:pt x="1296" y="574"/>
                </a:lnTo>
                <a:lnTo>
                  <a:pt x="1296" y="584"/>
                </a:lnTo>
                <a:lnTo>
                  <a:pt x="1232" y="589"/>
                </a:lnTo>
                <a:lnTo>
                  <a:pt x="1230" y="580"/>
                </a:lnTo>
                <a:close/>
                <a:moveTo>
                  <a:pt x="1171" y="610"/>
                </a:moveTo>
                <a:lnTo>
                  <a:pt x="1169" y="600"/>
                </a:lnTo>
                <a:lnTo>
                  <a:pt x="1230" y="580"/>
                </a:lnTo>
                <a:lnTo>
                  <a:pt x="1233" y="589"/>
                </a:lnTo>
                <a:lnTo>
                  <a:pt x="1172" y="610"/>
                </a:lnTo>
                <a:lnTo>
                  <a:pt x="1171" y="610"/>
                </a:lnTo>
                <a:close/>
                <a:moveTo>
                  <a:pt x="1081" y="608"/>
                </a:moveTo>
                <a:lnTo>
                  <a:pt x="1085" y="605"/>
                </a:lnTo>
                <a:lnTo>
                  <a:pt x="1170" y="600"/>
                </a:lnTo>
                <a:lnTo>
                  <a:pt x="1171" y="610"/>
                </a:lnTo>
                <a:lnTo>
                  <a:pt x="1086" y="616"/>
                </a:lnTo>
                <a:lnTo>
                  <a:pt x="1081" y="608"/>
                </a:lnTo>
                <a:close/>
                <a:moveTo>
                  <a:pt x="1066" y="659"/>
                </a:moveTo>
                <a:lnTo>
                  <a:pt x="1060" y="652"/>
                </a:lnTo>
                <a:lnTo>
                  <a:pt x="1081" y="608"/>
                </a:lnTo>
                <a:lnTo>
                  <a:pt x="1090" y="613"/>
                </a:lnTo>
                <a:lnTo>
                  <a:pt x="1069" y="656"/>
                </a:lnTo>
                <a:lnTo>
                  <a:pt x="1066" y="659"/>
                </a:lnTo>
                <a:close/>
                <a:moveTo>
                  <a:pt x="1047" y="667"/>
                </a:moveTo>
                <a:lnTo>
                  <a:pt x="1046" y="657"/>
                </a:lnTo>
                <a:lnTo>
                  <a:pt x="1062" y="649"/>
                </a:lnTo>
                <a:lnTo>
                  <a:pt x="1066" y="659"/>
                </a:lnTo>
                <a:lnTo>
                  <a:pt x="1050" y="666"/>
                </a:lnTo>
                <a:lnTo>
                  <a:pt x="1047" y="667"/>
                </a:lnTo>
                <a:close/>
                <a:moveTo>
                  <a:pt x="1012" y="662"/>
                </a:moveTo>
                <a:lnTo>
                  <a:pt x="1016" y="653"/>
                </a:lnTo>
                <a:lnTo>
                  <a:pt x="1049" y="657"/>
                </a:lnTo>
                <a:lnTo>
                  <a:pt x="1047" y="667"/>
                </a:lnTo>
                <a:lnTo>
                  <a:pt x="1014" y="663"/>
                </a:lnTo>
                <a:lnTo>
                  <a:pt x="1012" y="662"/>
                </a:lnTo>
                <a:close/>
                <a:moveTo>
                  <a:pt x="948" y="613"/>
                </a:moveTo>
                <a:lnTo>
                  <a:pt x="956" y="608"/>
                </a:lnTo>
                <a:lnTo>
                  <a:pt x="1018" y="654"/>
                </a:lnTo>
                <a:lnTo>
                  <a:pt x="1012" y="662"/>
                </a:lnTo>
                <a:lnTo>
                  <a:pt x="950" y="616"/>
                </a:lnTo>
                <a:lnTo>
                  <a:pt x="948" y="613"/>
                </a:lnTo>
                <a:close/>
                <a:moveTo>
                  <a:pt x="934" y="508"/>
                </a:moveTo>
                <a:lnTo>
                  <a:pt x="944" y="509"/>
                </a:lnTo>
                <a:lnTo>
                  <a:pt x="958" y="611"/>
                </a:lnTo>
                <a:lnTo>
                  <a:pt x="948" y="613"/>
                </a:lnTo>
                <a:lnTo>
                  <a:pt x="934" y="511"/>
                </a:lnTo>
                <a:lnTo>
                  <a:pt x="934" y="508"/>
                </a:lnTo>
                <a:close/>
                <a:moveTo>
                  <a:pt x="951" y="459"/>
                </a:moveTo>
                <a:lnTo>
                  <a:pt x="961" y="463"/>
                </a:lnTo>
                <a:lnTo>
                  <a:pt x="943" y="512"/>
                </a:lnTo>
                <a:lnTo>
                  <a:pt x="934" y="508"/>
                </a:lnTo>
                <a:lnTo>
                  <a:pt x="951" y="459"/>
                </a:lnTo>
                <a:close/>
                <a:moveTo>
                  <a:pt x="975" y="421"/>
                </a:moveTo>
                <a:lnTo>
                  <a:pt x="975" y="423"/>
                </a:lnTo>
                <a:lnTo>
                  <a:pt x="961" y="463"/>
                </a:lnTo>
                <a:lnTo>
                  <a:pt x="951" y="459"/>
                </a:lnTo>
                <a:lnTo>
                  <a:pt x="965" y="420"/>
                </a:lnTo>
                <a:lnTo>
                  <a:pt x="975" y="421"/>
                </a:lnTo>
                <a:close/>
                <a:moveTo>
                  <a:pt x="973" y="379"/>
                </a:moveTo>
                <a:lnTo>
                  <a:pt x="973" y="381"/>
                </a:lnTo>
                <a:lnTo>
                  <a:pt x="975" y="421"/>
                </a:lnTo>
                <a:lnTo>
                  <a:pt x="965" y="422"/>
                </a:lnTo>
                <a:lnTo>
                  <a:pt x="963" y="381"/>
                </a:lnTo>
                <a:lnTo>
                  <a:pt x="973" y="379"/>
                </a:lnTo>
                <a:close/>
                <a:moveTo>
                  <a:pt x="952" y="332"/>
                </a:moveTo>
                <a:lnTo>
                  <a:pt x="955" y="334"/>
                </a:lnTo>
                <a:lnTo>
                  <a:pt x="973" y="379"/>
                </a:lnTo>
                <a:lnTo>
                  <a:pt x="964" y="383"/>
                </a:lnTo>
                <a:lnTo>
                  <a:pt x="945" y="338"/>
                </a:lnTo>
                <a:lnTo>
                  <a:pt x="952" y="332"/>
                </a:lnTo>
                <a:close/>
                <a:moveTo>
                  <a:pt x="877" y="315"/>
                </a:moveTo>
                <a:lnTo>
                  <a:pt x="881" y="306"/>
                </a:lnTo>
                <a:lnTo>
                  <a:pt x="952" y="332"/>
                </a:lnTo>
                <a:lnTo>
                  <a:pt x="948" y="341"/>
                </a:lnTo>
                <a:lnTo>
                  <a:pt x="878" y="315"/>
                </a:lnTo>
                <a:lnTo>
                  <a:pt x="877" y="315"/>
                </a:lnTo>
                <a:close/>
                <a:moveTo>
                  <a:pt x="840" y="279"/>
                </a:moveTo>
                <a:lnTo>
                  <a:pt x="842" y="279"/>
                </a:lnTo>
                <a:lnTo>
                  <a:pt x="882" y="306"/>
                </a:lnTo>
                <a:lnTo>
                  <a:pt x="877" y="315"/>
                </a:lnTo>
                <a:lnTo>
                  <a:pt x="837" y="288"/>
                </a:lnTo>
                <a:lnTo>
                  <a:pt x="840" y="279"/>
                </a:lnTo>
                <a:close/>
                <a:moveTo>
                  <a:pt x="776" y="271"/>
                </a:moveTo>
                <a:lnTo>
                  <a:pt x="779" y="271"/>
                </a:lnTo>
                <a:lnTo>
                  <a:pt x="840" y="279"/>
                </a:lnTo>
                <a:lnTo>
                  <a:pt x="839" y="288"/>
                </a:lnTo>
                <a:lnTo>
                  <a:pt x="778" y="281"/>
                </a:lnTo>
                <a:lnTo>
                  <a:pt x="776" y="271"/>
                </a:lnTo>
                <a:close/>
                <a:moveTo>
                  <a:pt x="705" y="324"/>
                </a:moveTo>
                <a:lnTo>
                  <a:pt x="702" y="314"/>
                </a:lnTo>
                <a:lnTo>
                  <a:pt x="776" y="271"/>
                </a:lnTo>
                <a:lnTo>
                  <a:pt x="781" y="280"/>
                </a:lnTo>
                <a:lnTo>
                  <a:pt x="707" y="323"/>
                </a:lnTo>
                <a:lnTo>
                  <a:pt x="705" y="324"/>
                </a:lnTo>
                <a:close/>
                <a:moveTo>
                  <a:pt x="650" y="321"/>
                </a:moveTo>
                <a:lnTo>
                  <a:pt x="651" y="320"/>
                </a:lnTo>
                <a:lnTo>
                  <a:pt x="704" y="314"/>
                </a:lnTo>
                <a:lnTo>
                  <a:pt x="705" y="324"/>
                </a:lnTo>
                <a:lnTo>
                  <a:pt x="652" y="330"/>
                </a:lnTo>
                <a:lnTo>
                  <a:pt x="650" y="321"/>
                </a:lnTo>
                <a:close/>
                <a:moveTo>
                  <a:pt x="583" y="346"/>
                </a:moveTo>
                <a:lnTo>
                  <a:pt x="584" y="336"/>
                </a:lnTo>
                <a:lnTo>
                  <a:pt x="650" y="321"/>
                </a:lnTo>
                <a:lnTo>
                  <a:pt x="653" y="330"/>
                </a:lnTo>
                <a:lnTo>
                  <a:pt x="586" y="346"/>
                </a:lnTo>
                <a:lnTo>
                  <a:pt x="583" y="346"/>
                </a:lnTo>
                <a:close/>
                <a:moveTo>
                  <a:pt x="566" y="338"/>
                </a:moveTo>
                <a:lnTo>
                  <a:pt x="571" y="330"/>
                </a:lnTo>
                <a:lnTo>
                  <a:pt x="587" y="336"/>
                </a:lnTo>
                <a:lnTo>
                  <a:pt x="583" y="346"/>
                </a:lnTo>
                <a:lnTo>
                  <a:pt x="567" y="339"/>
                </a:lnTo>
                <a:lnTo>
                  <a:pt x="566" y="338"/>
                </a:lnTo>
                <a:close/>
                <a:moveTo>
                  <a:pt x="525" y="307"/>
                </a:moveTo>
                <a:lnTo>
                  <a:pt x="533" y="302"/>
                </a:lnTo>
                <a:lnTo>
                  <a:pt x="572" y="330"/>
                </a:lnTo>
                <a:lnTo>
                  <a:pt x="566" y="338"/>
                </a:lnTo>
                <a:lnTo>
                  <a:pt x="527" y="310"/>
                </a:lnTo>
                <a:lnTo>
                  <a:pt x="525" y="307"/>
                </a:lnTo>
                <a:close/>
                <a:moveTo>
                  <a:pt x="509" y="226"/>
                </a:moveTo>
                <a:lnTo>
                  <a:pt x="510" y="228"/>
                </a:lnTo>
                <a:lnTo>
                  <a:pt x="534" y="304"/>
                </a:lnTo>
                <a:lnTo>
                  <a:pt x="525" y="307"/>
                </a:lnTo>
                <a:lnTo>
                  <a:pt x="500" y="231"/>
                </a:lnTo>
                <a:lnTo>
                  <a:pt x="509" y="226"/>
                </a:lnTo>
                <a:close/>
                <a:moveTo>
                  <a:pt x="465" y="183"/>
                </a:moveTo>
                <a:lnTo>
                  <a:pt x="466" y="183"/>
                </a:lnTo>
                <a:lnTo>
                  <a:pt x="509" y="226"/>
                </a:lnTo>
                <a:lnTo>
                  <a:pt x="502" y="233"/>
                </a:lnTo>
                <a:lnTo>
                  <a:pt x="459" y="191"/>
                </a:lnTo>
                <a:lnTo>
                  <a:pt x="465" y="183"/>
                </a:lnTo>
                <a:close/>
                <a:moveTo>
                  <a:pt x="414" y="161"/>
                </a:moveTo>
                <a:lnTo>
                  <a:pt x="420" y="153"/>
                </a:lnTo>
                <a:lnTo>
                  <a:pt x="465" y="183"/>
                </a:lnTo>
                <a:lnTo>
                  <a:pt x="460" y="191"/>
                </a:lnTo>
                <a:lnTo>
                  <a:pt x="414" y="162"/>
                </a:lnTo>
                <a:lnTo>
                  <a:pt x="414" y="161"/>
                </a:lnTo>
                <a:close/>
                <a:moveTo>
                  <a:pt x="414" y="148"/>
                </a:moveTo>
                <a:lnTo>
                  <a:pt x="415" y="149"/>
                </a:lnTo>
                <a:lnTo>
                  <a:pt x="421" y="154"/>
                </a:lnTo>
                <a:lnTo>
                  <a:pt x="414" y="161"/>
                </a:lnTo>
                <a:lnTo>
                  <a:pt x="408" y="156"/>
                </a:lnTo>
                <a:lnTo>
                  <a:pt x="414" y="148"/>
                </a:lnTo>
                <a:close/>
                <a:moveTo>
                  <a:pt x="385" y="143"/>
                </a:moveTo>
                <a:lnTo>
                  <a:pt x="390" y="134"/>
                </a:lnTo>
                <a:lnTo>
                  <a:pt x="414" y="148"/>
                </a:lnTo>
                <a:lnTo>
                  <a:pt x="409" y="157"/>
                </a:lnTo>
                <a:lnTo>
                  <a:pt x="385" y="143"/>
                </a:lnTo>
                <a:close/>
                <a:moveTo>
                  <a:pt x="330" y="99"/>
                </a:moveTo>
                <a:lnTo>
                  <a:pt x="331" y="100"/>
                </a:lnTo>
                <a:lnTo>
                  <a:pt x="390" y="134"/>
                </a:lnTo>
                <a:lnTo>
                  <a:pt x="385" y="143"/>
                </a:lnTo>
                <a:lnTo>
                  <a:pt x="326" y="108"/>
                </a:lnTo>
                <a:lnTo>
                  <a:pt x="330" y="99"/>
                </a:lnTo>
                <a:close/>
                <a:moveTo>
                  <a:pt x="286" y="95"/>
                </a:moveTo>
                <a:lnTo>
                  <a:pt x="292" y="91"/>
                </a:lnTo>
                <a:lnTo>
                  <a:pt x="330" y="99"/>
                </a:lnTo>
                <a:lnTo>
                  <a:pt x="328" y="109"/>
                </a:lnTo>
                <a:lnTo>
                  <a:pt x="290" y="101"/>
                </a:lnTo>
                <a:lnTo>
                  <a:pt x="286" y="95"/>
                </a:lnTo>
                <a:close/>
                <a:moveTo>
                  <a:pt x="289" y="135"/>
                </a:moveTo>
                <a:lnTo>
                  <a:pt x="280" y="131"/>
                </a:lnTo>
                <a:lnTo>
                  <a:pt x="286" y="95"/>
                </a:lnTo>
                <a:lnTo>
                  <a:pt x="296" y="97"/>
                </a:lnTo>
                <a:lnTo>
                  <a:pt x="290" y="133"/>
                </a:lnTo>
                <a:lnTo>
                  <a:pt x="289" y="135"/>
                </a:lnTo>
                <a:close/>
                <a:moveTo>
                  <a:pt x="265" y="153"/>
                </a:moveTo>
                <a:lnTo>
                  <a:pt x="266" y="151"/>
                </a:lnTo>
                <a:lnTo>
                  <a:pt x="281" y="129"/>
                </a:lnTo>
                <a:lnTo>
                  <a:pt x="289" y="135"/>
                </a:lnTo>
                <a:lnTo>
                  <a:pt x="274" y="157"/>
                </a:lnTo>
                <a:lnTo>
                  <a:pt x="265" y="153"/>
                </a:lnTo>
                <a:close/>
                <a:moveTo>
                  <a:pt x="265" y="153"/>
                </a:moveTo>
                <a:lnTo>
                  <a:pt x="270" y="154"/>
                </a:lnTo>
                <a:lnTo>
                  <a:pt x="265" y="153"/>
                </a:lnTo>
                <a:close/>
                <a:moveTo>
                  <a:pt x="269" y="194"/>
                </a:moveTo>
                <a:lnTo>
                  <a:pt x="259" y="191"/>
                </a:lnTo>
                <a:lnTo>
                  <a:pt x="265" y="153"/>
                </a:lnTo>
                <a:lnTo>
                  <a:pt x="275" y="155"/>
                </a:lnTo>
                <a:lnTo>
                  <a:pt x="269" y="192"/>
                </a:lnTo>
                <a:lnTo>
                  <a:pt x="269" y="194"/>
                </a:lnTo>
                <a:close/>
                <a:moveTo>
                  <a:pt x="260" y="189"/>
                </a:moveTo>
                <a:lnTo>
                  <a:pt x="264" y="191"/>
                </a:lnTo>
                <a:lnTo>
                  <a:pt x="260" y="189"/>
                </a:lnTo>
                <a:close/>
              </a:path>
            </a:pathLst>
          </a:custGeom>
          <a:solidFill>
            <a:srgbClr val="FF9933"/>
          </a:solidFill>
          <a:ln w="9525">
            <a:solidFill>
              <a:schemeClr val="folHlink"/>
            </a:solidFill>
            <a:round/>
            <a:headEnd/>
            <a:tailEnd/>
          </a:ln>
        </p:spPr>
        <p:txBody>
          <a:bodyPr/>
          <a:lstStyle/>
          <a:p>
            <a:endParaRPr lang="en-US"/>
          </a:p>
        </p:txBody>
      </p:sp>
      <p:sp>
        <p:nvSpPr>
          <p:cNvPr id="27722" name="Freeform 104"/>
          <p:cNvSpPr>
            <a:spLocks/>
          </p:cNvSpPr>
          <p:nvPr/>
        </p:nvSpPr>
        <p:spPr bwMode="auto">
          <a:xfrm>
            <a:off x="4356100" y="1773238"/>
            <a:ext cx="1617663" cy="1436687"/>
          </a:xfrm>
          <a:custGeom>
            <a:avLst/>
            <a:gdLst>
              <a:gd name="T0" fmla="*/ 2147483647 w 991"/>
              <a:gd name="T1" fmla="*/ 2147483647 h 868"/>
              <a:gd name="T2" fmla="*/ 2147483647 w 991"/>
              <a:gd name="T3" fmla="*/ 2147483647 h 868"/>
              <a:gd name="T4" fmla="*/ 2147483647 w 991"/>
              <a:gd name="T5" fmla="*/ 2147483647 h 868"/>
              <a:gd name="T6" fmla="*/ 2147483647 w 991"/>
              <a:gd name="T7" fmla="*/ 2147483647 h 868"/>
              <a:gd name="T8" fmla="*/ 2147483647 w 991"/>
              <a:gd name="T9" fmla="*/ 2147483647 h 868"/>
              <a:gd name="T10" fmla="*/ 2147483647 w 991"/>
              <a:gd name="T11" fmla="*/ 2147483647 h 868"/>
              <a:gd name="T12" fmla="*/ 2147483647 w 991"/>
              <a:gd name="T13" fmla="*/ 2147483647 h 868"/>
              <a:gd name="T14" fmla="*/ 2147483647 w 991"/>
              <a:gd name="T15" fmla="*/ 2147483647 h 868"/>
              <a:gd name="T16" fmla="*/ 2147483647 w 991"/>
              <a:gd name="T17" fmla="*/ 2147483647 h 868"/>
              <a:gd name="T18" fmla="*/ 2147483647 w 991"/>
              <a:gd name="T19" fmla="*/ 2147483647 h 868"/>
              <a:gd name="T20" fmla="*/ 2147483647 w 991"/>
              <a:gd name="T21" fmla="*/ 2147483647 h 868"/>
              <a:gd name="T22" fmla="*/ 2147483647 w 991"/>
              <a:gd name="T23" fmla="*/ 2147483647 h 868"/>
              <a:gd name="T24" fmla="*/ 2147483647 w 991"/>
              <a:gd name="T25" fmla="*/ 2147483647 h 868"/>
              <a:gd name="T26" fmla="*/ 2147483647 w 991"/>
              <a:gd name="T27" fmla="*/ 2147483647 h 868"/>
              <a:gd name="T28" fmla="*/ 2147483647 w 991"/>
              <a:gd name="T29" fmla="*/ 2147483647 h 868"/>
              <a:gd name="T30" fmla="*/ 2147483647 w 991"/>
              <a:gd name="T31" fmla="*/ 2147483647 h 868"/>
              <a:gd name="T32" fmla="*/ 2147483647 w 991"/>
              <a:gd name="T33" fmla="*/ 2147483647 h 868"/>
              <a:gd name="T34" fmla="*/ 2147483647 w 991"/>
              <a:gd name="T35" fmla="*/ 2147483647 h 868"/>
              <a:gd name="T36" fmla="*/ 2147483647 w 991"/>
              <a:gd name="T37" fmla="*/ 2147483647 h 868"/>
              <a:gd name="T38" fmla="*/ 2147483647 w 991"/>
              <a:gd name="T39" fmla="*/ 2147483647 h 868"/>
              <a:gd name="T40" fmla="*/ 2147483647 w 991"/>
              <a:gd name="T41" fmla="*/ 2147483647 h 868"/>
              <a:gd name="T42" fmla="*/ 2147483647 w 991"/>
              <a:gd name="T43" fmla="*/ 2147483647 h 868"/>
              <a:gd name="T44" fmla="*/ 2147483647 w 991"/>
              <a:gd name="T45" fmla="*/ 2147483647 h 868"/>
              <a:gd name="T46" fmla="*/ 2147483647 w 991"/>
              <a:gd name="T47" fmla="*/ 2147483647 h 868"/>
              <a:gd name="T48" fmla="*/ 2147483647 w 991"/>
              <a:gd name="T49" fmla="*/ 2147483647 h 868"/>
              <a:gd name="T50" fmla="*/ 2147483647 w 991"/>
              <a:gd name="T51" fmla="*/ 2147483647 h 868"/>
              <a:gd name="T52" fmla="*/ 2147483647 w 991"/>
              <a:gd name="T53" fmla="*/ 2147483647 h 868"/>
              <a:gd name="T54" fmla="*/ 2147483647 w 991"/>
              <a:gd name="T55" fmla="*/ 2147483647 h 868"/>
              <a:gd name="T56" fmla="*/ 2147483647 w 991"/>
              <a:gd name="T57" fmla="*/ 2147483647 h 868"/>
              <a:gd name="T58" fmla="*/ 2147483647 w 991"/>
              <a:gd name="T59" fmla="*/ 2147483647 h 868"/>
              <a:gd name="T60" fmla="*/ 2147483647 w 991"/>
              <a:gd name="T61" fmla="*/ 0 h 868"/>
              <a:gd name="T62" fmla="*/ 2147483647 w 991"/>
              <a:gd name="T63" fmla="*/ 2147483647 h 868"/>
              <a:gd name="T64" fmla="*/ 2147483647 w 991"/>
              <a:gd name="T65" fmla="*/ 2147483647 h 868"/>
              <a:gd name="T66" fmla="*/ 2147483647 w 991"/>
              <a:gd name="T67" fmla="*/ 2147483647 h 868"/>
              <a:gd name="T68" fmla="*/ 2147483647 w 991"/>
              <a:gd name="T69" fmla="*/ 2147483647 h 868"/>
              <a:gd name="T70" fmla="*/ 2147483647 w 991"/>
              <a:gd name="T71" fmla="*/ 2147483647 h 868"/>
              <a:gd name="T72" fmla="*/ 2147483647 w 991"/>
              <a:gd name="T73" fmla="*/ 2147483647 h 868"/>
              <a:gd name="T74" fmla="*/ 2147483647 w 991"/>
              <a:gd name="T75" fmla="*/ 2147483647 h 868"/>
              <a:gd name="T76" fmla="*/ 2147483647 w 991"/>
              <a:gd name="T77" fmla="*/ 2147483647 h 8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1"/>
              <a:gd name="T118" fmla="*/ 0 h 868"/>
              <a:gd name="T119" fmla="*/ 991 w 991"/>
              <a:gd name="T120" fmla="*/ 868 h 8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1" h="868">
                <a:moveTo>
                  <a:pt x="84" y="143"/>
                </a:moveTo>
                <a:lnTo>
                  <a:pt x="47" y="187"/>
                </a:lnTo>
                <a:lnTo>
                  <a:pt x="17" y="232"/>
                </a:lnTo>
                <a:lnTo>
                  <a:pt x="5" y="258"/>
                </a:lnTo>
                <a:lnTo>
                  <a:pt x="0" y="289"/>
                </a:lnTo>
                <a:lnTo>
                  <a:pt x="5" y="312"/>
                </a:lnTo>
                <a:lnTo>
                  <a:pt x="12" y="335"/>
                </a:lnTo>
                <a:lnTo>
                  <a:pt x="39" y="358"/>
                </a:lnTo>
                <a:lnTo>
                  <a:pt x="82" y="378"/>
                </a:lnTo>
                <a:lnTo>
                  <a:pt x="134" y="399"/>
                </a:lnTo>
                <a:lnTo>
                  <a:pt x="178" y="406"/>
                </a:lnTo>
                <a:lnTo>
                  <a:pt x="213" y="401"/>
                </a:lnTo>
                <a:lnTo>
                  <a:pt x="252" y="383"/>
                </a:lnTo>
                <a:lnTo>
                  <a:pt x="287" y="358"/>
                </a:lnTo>
                <a:lnTo>
                  <a:pt x="317" y="350"/>
                </a:lnTo>
                <a:lnTo>
                  <a:pt x="357" y="345"/>
                </a:lnTo>
                <a:lnTo>
                  <a:pt x="409" y="350"/>
                </a:lnTo>
                <a:lnTo>
                  <a:pt x="436" y="365"/>
                </a:lnTo>
                <a:lnTo>
                  <a:pt x="456" y="396"/>
                </a:lnTo>
                <a:lnTo>
                  <a:pt x="478" y="462"/>
                </a:lnTo>
                <a:lnTo>
                  <a:pt x="478" y="506"/>
                </a:lnTo>
                <a:lnTo>
                  <a:pt x="468" y="549"/>
                </a:lnTo>
                <a:lnTo>
                  <a:pt x="461" y="582"/>
                </a:lnTo>
                <a:lnTo>
                  <a:pt x="461" y="616"/>
                </a:lnTo>
                <a:lnTo>
                  <a:pt x="478" y="641"/>
                </a:lnTo>
                <a:lnTo>
                  <a:pt x="508" y="667"/>
                </a:lnTo>
                <a:lnTo>
                  <a:pt x="567" y="697"/>
                </a:lnTo>
                <a:lnTo>
                  <a:pt x="614" y="702"/>
                </a:lnTo>
                <a:lnTo>
                  <a:pt x="629" y="710"/>
                </a:lnTo>
                <a:lnTo>
                  <a:pt x="646" y="733"/>
                </a:lnTo>
                <a:lnTo>
                  <a:pt x="674" y="771"/>
                </a:lnTo>
                <a:lnTo>
                  <a:pt x="701" y="807"/>
                </a:lnTo>
                <a:lnTo>
                  <a:pt x="723" y="835"/>
                </a:lnTo>
                <a:lnTo>
                  <a:pt x="758" y="863"/>
                </a:lnTo>
                <a:lnTo>
                  <a:pt x="788" y="868"/>
                </a:lnTo>
                <a:lnTo>
                  <a:pt x="827" y="868"/>
                </a:lnTo>
                <a:lnTo>
                  <a:pt x="850" y="861"/>
                </a:lnTo>
                <a:lnTo>
                  <a:pt x="877" y="833"/>
                </a:lnTo>
                <a:lnTo>
                  <a:pt x="911" y="761"/>
                </a:lnTo>
                <a:lnTo>
                  <a:pt x="971" y="628"/>
                </a:lnTo>
                <a:lnTo>
                  <a:pt x="991" y="570"/>
                </a:lnTo>
                <a:lnTo>
                  <a:pt x="991" y="531"/>
                </a:lnTo>
                <a:lnTo>
                  <a:pt x="986" y="470"/>
                </a:lnTo>
                <a:lnTo>
                  <a:pt x="971" y="427"/>
                </a:lnTo>
                <a:lnTo>
                  <a:pt x="939" y="391"/>
                </a:lnTo>
                <a:lnTo>
                  <a:pt x="919" y="391"/>
                </a:lnTo>
                <a:lnTo>
                  <a:pt x="879" y="404"/>
                </a:lnTo>
                <a:lnTo>
                  <a:pt x="845" y="406"/>
                </a:lnTo>
                <a:lnTo>
                  <a:pt x="812" y="404"/>
                </a:lnTo>
                <a:lnTo>
                  <a:pt x="793" y="391"/>
                </a:lnTo>
                <a:lnTo>
                  <a:pt x="773" y="363"/>
                </a:lnTo>
                <a:lnTo>
                  <a:pt x="763" y="327"/>
                </a:lnTo>
                <a:lnTo>
                  <a:pt x="763" y="299"/>
                </a:lnTo>
                <a:lnTo>
                  <a:pt x="760" y="266"/>
                </a:lnTo>
                <a:lnTo>
                  <a:pt x="750" y="232"/>
                </a:lnTo>
                <a:lnTo>
                  <a:pt x="726" y="194"/>
                </a:lnTo>
                <a:lnTo>
                  <a:pt x="688" y="135"/>
                </a:lnTo>
                <a:lnTo>
                  <a:pt x="656" y="79"/>
                </a:lnTo>
                <a:lnTo>
                  <a:pt x="641" y="38"/>
                </a:lnTo>
                <a:lnTo>
                  <a:pt x="627" y="20"/>
                </a:lnTo>
                <a:lnTo>
                  <a:pt x="599" y="5"/>
                </a:lnTo>
                <a:lnTo>
                  <a:pt x="562" y="0"/>
                </a:lnTo>
                <a:lnTo>
                  <a:pt x="535" y="3"/>
                </a:lnTo>
                <a:lnTo>
                  <a:pt x="485" y="13"/>
                </a:lnTo>
                <a:lnTo>
                  <a:pt x="436" y="23"/>
                </a:lnTo>
                <a:lnTo>
                  <a:pt x="406" y="26"/>
                </a:lnTo>
                <a:lnTo>
                  <a:pt x="374" y="26"/>
                </a:lnTo>
                <a:lnTo>
                  <a:pt x="354" y="33"/>
                </a:lnTo>
                <a:lnTo>
                  <a:pt x="324" y="49"/>
                </a:lnTo>
                <a:lnTo>
                  <a:pt x="300" y="66"/>
                </a:lnTo>
                <a:lnTo>
                  <a:pt x="280" y="74"/>
                </a:lnTo>
                <a:lnTo>
                  <a:pt x="255" y="77"/>
                </a:lnTo>
                <a:lnTo>
                  <a:pt x="225" y="82"/>
                </a:lnTo>
                <a:lnTo>
                  <a:pt x="178" y="87"/>
                </a:lnTo>
                <a:lnTo>
                  <a:pt x="156" y="92"/>
                </a:lnTo>
                <a:lnTo>
                  <a:pt x="126" y="107"/>
                </a:lnTo>
                <a:lnTo>
                  <a:pt x="101" y="128"/>
                </a:lnTo>
                <a:lnTo>
                  <a:pt x="84" y="143"/>
                </a:lnTo>
              </a:path>
            </a:pathLst>
          </a:custGeom>
          <a:noFill/>
          <a:ln w="14351">
            <a:solidFill>
              <a:srgbClr val="FF0000"/>
            </a:solidFill>
            <a:prstDash val="solid"/>
            <a:round/>
            <a:headEnd/>
            <a:tailEnd/>
          </a:ln>
        </p:spPr>
        <p:txBody>
          <a:bodyPr/>
          <a:lstStyle/>
          <a:p>
            <a:endParaRPr lang="en-US"/>
          </a:p>
        </p:txBody>
      </p:sp>
      <p:sp>
        <p:nvSpPr>
          <p:cNvPr id="27723" name="Freeform 108"/>
          <p:cNvSpPr>
            <a:spLocks/>
          </p:cNvSpPr>
          <p:nvPr/>
        </p:nvSpPr>
        <p:spPr bwMode="auto">
          <a:xfrm>
            <a:off x="3619500" y="2332038"/>
            <a:ext cx="585788" cy="503237"/>
          </a:xfrm>
          <a:custGeom>
            <a:avLst/>
            <a:gdLst>
              <a:gd name="T0" fmla="*/ 2147483647 w 369"/>
              <a:gd name="T1" fmla="*/ 2147483647 h 317"/>
              <a:gd name="T2" fmla="*/ 2147483647 w 369"/>
              <a:gd name="T3" fmla="*/ 2147483647 h 317"/>
              <a:gd name="T4" fmla="*/ 2147483647 w 369"/>
              <a:gd name="T5" fmla="*/ 2147483647 h 317"/>
              <a:gd name="T6" fmla="*/ 2147483647 w 369"/>
              <a:gd name="T7" fmla="*/ 2147483647 h 317"/>
              <a:gd name="T8" fmla="*/ 2147483647 w 369"/>
              <a:gd name="T9" fmla="*/ 2147483647 h 317"/>
              <a:gd name="T10" fmla="*/ 2147483647 w 369"/>
              <a:gd name="T11" fmla="*/ 2147483647 h 317"/>
              <a:gd name="T12" fmla="*/ 0 w 369"/>
              <a:gd name="T13" fmla="*/ 2147483647 h 317"/>
              <a:gd name="T14" fmla="*/ 2147483647 w 369"/>
              <a:gd name="T15" fmla="*/ 2147483647 h 317"/>
              <a:gd name="T16" fmla="*/ 2147483647 w 369"/>
              <a:gd name="T17" fmla="*/ 2147483647 h 317"/>
              <a:gd name="T18" fmla="*/ 2147483647 w 369"/>
              <a:gd name="T19" fmla="*/ 2147483647 h 317"/>
              <a:gd name="T20" fmla="*/ 2147483647 w 369"/>
              <a:gd name="T21" fmla="*/ 2147483647 h 317"/>
              <a:gd name="T22" fmla="*/ 2147483647 w 369"/>
              <a:gd name="T23" fmla="*/ 2147483647 h 317"/>
              <a:gd name="T24" fmla="*/ 2147483647 w 369"/>
              <a:gd name="T25" fmla="*/ 2147483647 h 317"/>
              <a:gd name="T26" fmla="*/ 2147483647 w 369"/>
              <a:gd name="T27" fmla="*/ 2147483647 h 317"/>
              <a:gd name="T28" fmla="*/ 2147483647 w 369"/>
              <a:gd name="T29" fmla="*/ 2147483647 h 317"/>
              <a:gd name="T30" fmla="*/ 2147483647 w 369"/>
              <a:gd name="T31" fmla="*/ 2147483647 h 317"/>
              <a:gd name="T32" fmla="*/ 2147483647 w 369"/>
              <a:gd name="T33" fmla="*/ 2147483647 h 317"/>
              <a:gd name="T34" fmla="*/ 2147483647 w 369"/>
              <a:gd name="T35" fmla="*/ 2147483647 h 317"/>
              <a:gd name="T36" fmla="*/ 2147483647 w 369"/>
              <a:gd name="T37" fmla="*/ 2147483647 h 317"/>
              <a:gd name="T38" fmla="*/ 2147483647 w 369"/>
              <a:gd name="T39" fmla="*/ 2147483647 h 317"/>
              <a:gd name="T40" fmla="*/ 2147483647 w 369"/>
              <a:gd name="T41" fmla="*/ 2147483647 h 317"/>
              <a:gd name="T42" fmla="*/ 2147483647 w 369"/>
              <a:gd name="T43" fmla="*/ 2147483647 h 317"/>
              <a:gd name="T44" fmla="*/ 2147483647 w 369"/>
              <a:gd name="T45" fmla="*/ 2147483647 h 317"/>
              <a:gd name="T46" fmla="*/ 2147483647 w 369"/>
              <a:gd name="T47" fmla="*/ 2147483647 h 317"/>
              <a:gd name="T48" fmla="*/ 2147483647 w 369"/>
              <a:gd name="T49" fmla="*/ 2147483647 h 317"/>
              <a:gd name="T50" fmla="*/ 2147483647 w 369"/>
              <a:gd name="T51" fmla="*/ 2147483647 h 317"/>
              <a:gd name="T52" fmla="*/ 2147483647 w 369"/>
              <a:gd name="T53" fmla="*/ 2147483647 h 317"/>
              <a:gd name="T54" fmla="*/ 2147483647 w 369"/>
              <a:gd name="T55" fmla="*/ 2147483647 h 317"/>
              <a:gd name="T56" fmla="*/ 2147483647 w 369"/>
              <a:gd name="T57" fmla="*/ 2147483647 h 317"/>
              <a:gd name="T58" fmla="*/ 2147483647 w 369"/>
              <a:gd name="T59" fmla="*/ 2147483647 h 317"/>
              <a:gd name="T60" fmla="*/ 2147483647 w 369"/>
              <a:gd name="T61" fmla="*/ 2147483647 h 317"/>
              <a:gd name="T62" fmla="*/ 2147483647 w 369"/>
              <a:gd name="T63" fmla="*/ 2147483647 h 317"/>
              <a:gd name="T64" fmla="*/ 2147483647 w 369"/>
              <a:gd name="T65" fmla="*/ 2147483647 h 317"/>
              <a:gd name="T66" fmla="*/ 2147483647 w 369"/>
              <a:gd name="T67" fmla="*/ 2147483647 h 317"/>
              <a:gd name="T68" fmla="*/ 2147483647 w 369"/>
              <a:gd name="T69" fmla="*/ 2147483647 h 317"/>
              <a:gd name="T70" fmla="*/ 2147483647 w 369"/>
              <a:gd name="T71" fmla="*/ 0 h 317"/>
              <a:gd name="T72" fmla="*/ 2147483647 w 369"/>
              <a:gd name="T73" fmla="*/ 2147483647 h 317"/>
              <a:gd name="T74" fmla="*/ 2147483647 w 369"/>
              <a:gd name="T75" fmla="*/ 2147483647 h 317"/>
              <a:gd name="T76" fmla="*/ 2147483647 w 369"/>
              <a:gd name="T77" fmla="*/ 2147483647 h 317"/>
              <a:gd name="T78" fmla="*/ 2147483647 w 369"/>
              <a:gd name="T79" fmla="*/ 2147483647 h 317"/>
              <a:gd name="T80" fmla="*/ 2147483647 w 369"/>
              <a:gd name="T81" fmla="*/ 2147483647 h 317"/>
              <a:gd name="T82" fmla="*/ 2147483647 w 369"/>
              <a:gd name="T83" fmla="*/ 2147483647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9"/>
              <a:gd name="T127" fmla="*/ 0 h 317"/>
              <a:gd name="T128" fmla="*/ 369 w 369"/>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9" h="317">
                <a:moveTo>
                  <a:pt x="66" y="118"/>
                </a:moveTo>
                <a:lnTo>
                  <a:pt x="49" y="140"/>
                </a:lnTo>
                <a:lnTo>
                  <a:pt x="29" y="166"/>
                </a:lnTo>
                <a:lnTo>
                  <a:pt x="13" y="191"/>
                </a:lnTo>
                <a:lnTo>
                  <a:pt x="4" y="215"/>
                </a:lnTo>
                <a:lnTo>
                  <a:pt x="2" y="234"/>
                </a:lnTo>
                <a:lnTo>
                  <a:pt x="0" y="252"/>
                </a:lnTo>
                <a:lnTo>
                  <a:pt x="2" y="267"/>
                </a:lnTo>
                <a:lnTo>
                  <a:pt x="6" y="281"/>
                </a:lnTo>
                <a:lnTo>
                  <a:pt x="11" y="293"/>
                </a:lnTo>
                <a:lnTo>
                  <a:pt x="22" y="306"/>
                </a:lnTo>
                <a:lnTo>
                  <a:pt x="38" y="315"/>
                </a:lnTo>
                <a:lnTo>
                  <a:pt x="61" y="317"/>
                </a:lnTo>
                <a:lnTo>
                  <a:pt x="83" y="317"/>
                </a:lnTo>
                <a:lnTo>
                  <a:pt x="108" y="315"/>
                </a:lnTo>
                <a:lnTo>
                  <a:pt x="159" y="311"/>
                </a:lnTo>
                <a:lnTo>
                  <a:pt x="208" y="299"/>
                </a:lnTo>
                <a:lnTo>
                  <a:pt x="242" y="286"/>
                </a:lnTo>
                <a:lnTo>
                  <a:pt x="276" y="267"/>
                </a:lnTo>
                <a:lnTo>
                  <a:pt x="306" y="245"/>
                </a:lnTo>
                <a:lnTo>
                  <a:pt x="329" y="222"/>
                </a:lnTo>
                <a:lnTo>
                  <a:pt x="354" y="190"/>
                </a:lnTo>
                <a:lnTo>
                  <a:pt x="365" y="163"/>
                </a:lnTo>
                <a:lnTo>
                  <a:pt x="369" y="147"/>
                </a:lnTo>
                <a:lnTo>
                  <a:pt x="367" y="131"/>
                </a:lnTo>
                <a:lnTo>
                  <a:pt x="361" y="111"/>
                </a:lnTo>
                <a:lnTo>
                  <a:pt x="351" y="99"/>
                </a:lnTo>
                <a:lnTo>
                  <a:pt x="333" y="88"/>
                </a:lnTo>
                <a:lnTo>
                  <a:pt x="299" y="79"/>
                </a:lnTo>
                <a:lnTo>
                  <a:pt x="276" y="72"/>
                </a:lnTo>
                <a:lnTo>
                  <a:pt x="256" y="59"/>
                </a:lnTo>
                <a:lnTo>
                  <a:pt x="234" y="41"/>
                </a:lnTo>
                <a:lnTo>
                  <a:pt x="222" y="23"/>
                </a:lnTo>
                <a:lnTo>
                  <a:pt x="209" y="9"/>
                </a:lnTo>
                <a:lnTo>
                  <a:pt x="199" y="2"/>
                </a:lnTo>
                <a:lnTo>
                  <a:pt x="186" y="0"/>
                </a:lnTo>
                <a:lnTo>
                  <a:pt x="163" y="4"/>
                </a:lnTo>
                <a:lnTo>
                  <a:pt x="145" y="15"/>
                </a:lnTo>
                <a:lnTo>
                  <a:pt x="124" y="36"/>
                </a:lnTo>
                <a:lnTo>
                  <a:pt x="104" y="65"/>
                </a:lnTo>
                <a:lnTo>
                  <a:pt x="74" y="106"/>
                </a:lnTo>
                <a:lnTo>
                  <a:pt x="66" y="118"/>
                </a:lnTo>
              </a:path>
            </a:pathLst>
          </a:custGeom>
          <a:noFill/>
          <a:ln w="15875">
            <a:solidFill>
              <a:srgbClr val="FF0000"/>
            </a:solidFill>
            <a:prstDash val="solid"/>
            <a:round/>
            <a:headEnd/>
            <a:tailEnd/>
          </a:ln>
        </p:spPr>
        <p:txBody>
          <a:bodyPr/>
          <a:lstStyle/>
          <a:p>
            <a:endParaRPr lang="en-US"/>
          </a:p>
        </p:txBody>
      </p:sp>
      <p:sp>
        <p:nvSpPr>
          <p:cNvPr id="27724" name="Freeform 114"/>
          <p:cNvSpPr>
            <a:spLocks noEditPoints="1"/>
          </p:cNvSpPr>
          <p:nvPr/>
        </p:nvSpPr>
        <p:spPr bwMode="auto">
          <a:xfrm>
            <a:off x="2843213" y="1196975"/>
            <a:ext cx="885825" cy="847725"/>
          </a:xfrm>
          <a:custGeom>
            <a:avLst/>
            <a:gdLst>
              <a:gd name="T0" fmla="*/ 2147483647 w 501"/>
              <a:gd name="T1" fmla="*/ 2147483647 h 493"/>
              <a:gd name="T2" fmla="*/ 2147483647 w 501"/>
              <a:gd name="T3" fmla="*/ 2147483647 h 493"/>
              <a:gd name="T4" fmla="*/ 2147483647 w 501"/>
              <a:gd name="T5" fmla="*/ 2147483647 h 493"/>
              <a:gd name="T6" fmla="*/ 2147483647 w 501"/>
              <a:gd name="T7" fmla="*/ 2147483647 h 493"/>
              <a:gd name="T8" fmla="*/ 2147483647 w 501"/>
              <a:gd name="T9" fmla="*/ 2147483647 h 493"/>
              <a:gd name="T10" fmla="*/ 2147483647 w 501"/>
              <a:gd name="T11" fmla="*/ 2147483647 h 493"/>
              <a:gd name="T12" fmla="*/ 2147483647 w 501"/>
              <a:gd name="T13" fmla="*/ 2147483647 h 493"/>
              <a:gd name="T14" fmla="*/ 2147483647 w 501"/>
              <a:gd name="T15" fmla="*/ 2147483647 h 493"/>
              <a:gd name="T16" fmla="*/ 2147483647 w 501"/>
              <a:gd name="T17" fmla="*/ 2147483647 h 493"/>
              <a:gd name="T18" fmla="*/ 2147483647 w 501"/>
              <a:gd name="T19" fmla="*/ 2147483647 h 493"/>
              <a:gd name="T20" fmla="*/ 2147483647 w 501"/>
              <a:gd name="T21" fmla="*/ 2147483647 h 493"/>
              <a:gd name="T22" fmla="*/ 2147483647 w 501"/>
              <a:gd name="T23" fmla="*/ 2147483647 h 493"/>
              <a:gd name="T24" fmla="*/ 2147483647 w 501"/>
              <a:gd name="T25" fmla="*/ 2147483647 h 493"/>
              <a:gd name="T26" fmla="*/ 2147483647 w 501"/>
              <a:gd name="T27" fmla="*/ 2147483647 h 493"/>
              <a:gd name="T28" fmla="*/ 2147483647 w 501"/>
              <a:gd name="T29" fmla="*/ 2147483647 h 493"/>
              <a:gd name="T30" fmla="*/ 2147483647 w 501"/>
              <a:gd name="T31" fmla="*/ 2147483647 h 493"/>
              <a:gd name="T32" fmla="*/ 2147483647 w 501"/>
              <a:gd name="T33" fmla="*/ 2147483647 h 493"/>
              <a:gd name="T34" fmla="*/ 2147483647 w 501"/>
              <a:gd name="T35" fmla="*/ 2147483647 h 493"/>
              <a:gd name="T36" fmla="*/ 2147483647 w 501"/>
              <a:gd name="T37" fmla="*/ 2147483647 h 493"/>
              <a:gd name="T38" fmla="*/ 2147483647 w 501"/>
              <a:gd name="T39" fmla="*/ 2147483647 h 493"/>
              <a:gd name="T40" fmla="*/ 2147483647 w 501"/>
              <a:gd name="T41" fmla="*/ 2147483647 h 493"/>
              <a:gd name="T42" fmla="*/ 2147483647 w 501"/>
              <a:gd name="T43" fmla="*/ 2147483647 h 493"/>
              <a:gd name="T44" fmla="*/ 2147483647 w 501"/>
              <a:gd name="T45" fmla="*/ 2147483647 h 493"/>
              <a:gd name="T46" fmla="*/ 2147483647 w 501"/>
              <a:gd name="T47" fmla="*/ 2147483647 h 493"/>
              <a:gd name="T48" fmla="*/ 2147483647 w 501"/>
              <a:gd name="T49" fmla="*/ 2147483647 h 493"/>
              <a:gd name="T50" fmla="*/ 2147483647 w 501"/>
              <a:gd name="T51" fmla="*/ 2147483647 h 493"/>
              <a:gd name="T52" fmla="*/ 2147483647 w 501"/>
              <a:gd name="T53" fmla="*/ 2147483647 h 493"/>
              <a:gd name="T54" fmla="*/ 2147483647 w 501"/>
              <a:gd name="T55" fmla="*/ 2147483647 h 493"/>
              <a:gd name="T56" fmla="*/ 2147483647 w 501"/>
              <a:gd name="T57" fmla="*/ 2147483647 h 493"/>
              <a:gd name="T58" fmla="*/ 2147483647 w 501"/>
              <a:gd name="T59" fmla="*/ 2147483647 h 493"/>
              <a:gd name="T60" fmla="*/ 2147483647 w 501"/>
              <a:gd name="T61" fmla="*/ 2147483647 h 493"/>
              <a:gd name="T62" fmla="*/ 0 w 501"/>
              <a:gd name="T63" fmla="*/ 2147483647 h 493"/>
              <a:gd name="T64" fmla="*/ 2147483647 w 501"/>
              <a:gd name="T65" fmla="*/ 2147483647 h 493"/>
              <a:gd name="T66" fmla="*/ 2147483647 w 501"/>
              <a:gd name="T67" fmla="*/ 2147483647 h 493"/>
              <a:gd name="T68" fmla="*/ 0 w 501"/>
              <a:gd name="T69" fmla="*/ 2147483647 h 493"/>
              <a:gd name="T70" fmla="*/ 2147483647 w 501"/>
              <a:gd name="T71" fmla="*/ 2147483647 h 493"/>
              <a:gd name="T72" fmla="*/ 2147483647 w 501"/>
              <a:gd name="T73" fmla="*/ 2147483647 h 493"/>
              <a:gd name="T74" fmla="*/ 2147483647 w 501"/>
              <a:gd name="T75" fmla="*/ 0 h 493"/>
              <a:gd name="T76" fmla="*/ 2147483647 w 501"/>
              <a:gd name="T77" fmla="*/ 2147483647 h 493"/>
              <a:gd name="T78" fmla="*/ 2147483647 w 501"/>
              <a:gd name="T79" fmla="*/ 2147483647 h 493"/>
              <a:gd name="T80" fmla="*/ 2147483647 w 501"/>
              <a:gd name="T81" fmla="*/ 0 h 493"/>
              <a:gd name="T82" fmla="*/ 2147483647 w 501"/>
              <a:gd name="T83" fmla="*/ 2147483647 h 493"/>
              <a:gd name="T84" fmla="*/ 2147483647 w 501"/>
              <a:gd name="T85" fmla="*/ 2147483647 h 493"/>
              <a:gd name="T86" fmla="*/ 2147483647 w 501"/>
              <a:gd name="T87" fmla="*/ 2147483647 h 493"/>
              <a:gd name="T88" fmla="*/ 2147483647 w 501"/>
              <a:gd name="T89" fmla="*/ 2147483647 h 4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1"/>
              <a:gd name="T136" fmla="*/ 0 h 493"/>
              <a:gd name="T137" fmla="*/ 501 w 501"/>
              <a:gd name="T138" fmla="*/ 493 h 4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1" h="493">
                <a:moveTo>
                  <a:pt x="201" y="200"/>
                </a:moveTo>
                <a:lnTo>
                  <a:pt x="200" y="198"/>
                </a:lnTo>
                <a:lnTo>
                  <a:pt x="141" y="121"/>
                </a:lnTo>
                <a:lnTo>
                  <a:pt x="151" y="114"/>
                </a:lnTo>
                <a:lnTo>
                  <a:pt x="210" y="191"/>
                </a:lnTo>
                <a:lnTo>
                  <a:pt x="201" y="200"/>
                </a:lnTo>
                <a:close/>
                <a:moveTo>
                  <a:pt x="281" y="257"/>
                </a:moveTo>
                <a:lnTo>
                  <a:pt x="280" y="256"/>
                </a:lnTo>
                <a:lnTo>
                  <a:pt x="201" y="200"/>
                </a:lnTo>
                <a:lnTo>
                  <a:pt x="209" y="189"/>
                </a:lnTo>
                <a:lnTo>
                  <a:pt x="287" y="246"/>
                </a:lnTo>
                <a:lnTo>
                  <a:pt x="281" y="257"/>
                </a:lnTo>
                <a:close/>
                <a:moveTo>
                  <a:pt x="366" y="284"/>
                </a:moveTo>
                <a:lnTo>
                  <a:pt x="358" y="294"/>
                </a:lnTo>
                <a:lnTo>
                  <a:pt x="281" y="257"/>
                </a:lnTo>
                <a:lnTo>
                  <a:pt x="286" y="245"/>
                </a:lnTo>
                <a:lnTo>
                  <a:pt x="364" y="282"/>
                </a:lnTo>
                <a:lnTo>
                  <a:pt x="366" y="284"/>
                </a:lnTo>
                <a:close/>
                <a:moveTo>
                  <a:pt x="407" y="348"/>
                </a:moveTo>
                <a:lnTo>
                  <a:pt x="405" y="346"/>
                </a:lnTo>
                <a:lnTo>
                  <a:pt x="356" y="292"/>
                </a:lnTo>
                <a:lnTo>
                  <a:pt x="366" y="284"/>
                </a:lnTo>
                <a:lnTo>
                  <a:pt x="414" y="338"/>
                </a:lnTo>
                <a:lnTo>
                  <a:pt x="407" y="348"/>
                </a:lnTo>
                <a:close/>
                <a:moveTo>
                  <a:pt x="484" y="373"/>
                </a:moveTo>
                <a:lnTo>
                  <a:pt x="475" y="381"/>
                </a:lnTo>
                <a:lnTo>
                  <a:pt x="407" y="348"/>
                </a:lnTo>
                <a:lnTo>
                  <a:pt x="412" y="336"/>
                </a:lnTo>
                <a:lnTo>
                  <a:pt x="480" y="370"/>
                </a:lnTo>
                <a:lnTo>
                  <a:pt x="484" y="373"/>
                </a:lnTo>
                <a:close/>
                <a:moveTo>
                  <a:pt x="500" y="428"/>
                </a:moveTo>
                <a:lnTo>
                  <a:pt x="489" y="426"/>
                </a:lnTo>
                <a:lnTo>
                  <a:pt x="472" y="378"/>
                </a:lnTo>
                <a:lnTo>
                  <a:pt x="484" y="373"/>
                </a:lnTo>
                <a:lnTo>
                  <a:pt x="501" y="422"/>
                </a:lnTo>
                <a:lnTo>
                  <a:pt x="500" y="428"/>
                </a:lnTo>
                <a:close/>
                <a:moveTo>
                  <a:pt x="467" y="469"/>
                </a:moveTo>
                <a:lnTo>
                  <a:pt x="461" y="459"/>
                </a:lnTo>
                <a:lnTo>
                  <a:pt x="490" y="420"/>
                </a:lnTo>
                <a:lnTo>
                  <a:pt x="500" y="428"/>
                </a:lnTo>
                <a:lnTo>
                  <a:pt x="471" y="466"/>
                </a:lnTo>
                <a:lnTo>
                  <a:pt x="467" y="469"/>
                </a:lnTo>
                <a:close/>
                <a:moveTo>
                  <a:pt x="376" y="492"/>
                </a:moveTo>
                <a:lnTo>
                  <a:pt x="376" y="480"/>
                </a:lnTo>
                <a:lnTo>
                  <a:pt x="464" y="456"/>
                </a:lnTo>
                <a:lnTo>
                  <a:pt x="467" y="469"/>
                </a:lnTo>
                <a:lnTo>
                  <a:pt x="379" y="493"/>
                </a:lnTo>
                <a:lnTo>
                  <a:pt x="376" y="492"/>
                </a:lnTo>
                <a:close/>
                <a:moveTo>
                  <a:pt x="281" y="443"/>
                </a:moveTo>
                <a:lnTo>
                  <a:pt x="281" y="443"/>
                </a:lnTo>
                <a:lnTo>
                  <a:pt x="380" y="480"/>
                </a:lnTo>
                <a:lnTo>
                  <a:pt x="376" y="492"/>
                </a:lnTo>
                <a:lnTo>
                  <a:pt x="276" y="456"/>
                </a:lnTo>
                <a:lnTo>
                  <a:pt x="281" y="443"/>
                </a:lnTo>
                <a:close/>
                <a:moveTo>
                  <a:pt x="193" y="428"/>
                </a:moveTo>
                <a:lnTo>
                  <a:pt x="197" y="416"/>
                </a:lnTo>
                <a:lnTo>
                  <a:pt x="281" y="443"/>
                </a:lnTo>
                <a:lnTo>
                  <a:pt x="277" y="456"/>
                </a:lnTo>
                <a:lnTo>
                  <a:pt x="193" y="428"/>
                </a:lnTo>
                <a:close/>
                <a:moveTo>
                  <a:pt x="119" y="400"/>
                </a:moveTo>
                <a:lnTo>
                  <a:pt x="127" y="390"/>
                </a:lnTo>
                <a:lnTo>
                  <a:pt x="197" y="416"/>
                </a:lnTo>
                <a:lnTo>
                  <a:pt x="193" y="428"/>
                </a:lnTo>
                <a:lnTo>
                  <a:pt x="122" y="402"/>
                </a:lnTo>
                <a:lnTo>
                  <a:pt x="119" y="400"/>
                </a:lnTo>
                <a:close/>
                <a:moveTo>
                  <a:pt x="72" y="344"/>
                </a:moveTo>
                <a:lnTo>
                  <a:pt x="83" y="337"/>
                </a:lnTo>
                <a:lnTo>
                  <a:pt x="129" y="392"/>
                </a:lnTo>
                <a:lnTo>
                  <a:pt x="119" y="400"/>
                </a:lnTo>
                <a:lnTo>
                  <a:pt x="73" y="345"/>
                </a:lnTo>
                <a:lnTo>
                  <a:pt x="72" y="344"/>
                </a:lnTo>
                <a:close/>
                <a:moveTo>
                  <a:pt x="58" y="285"/>
                </a:moveTo>
                <a:lnTo>
                  <a:pt x="84" y="338"/>
                </a:lnTo>
                <a:lnTo>
                  <a:pt x="72" y="344"/>
                </a:lnTo>
                <a:lnTo>
                  <a:pt x="47" y="291"/>
                </a:lnTo>
                <a:lnTo>
                  <a:pt x="58" y="285"/>
                </a:lnTo>
                <a:close/>
                <a:moveTo>
                  <a:pt x="29" y="224"/>
                </a:moveTo>
                <a:lnTo>
                  <a:pt x="29" y="225"/>
                </a:lnTo>
                <a:lnTo>
                  <a:pt x="58" y="285"/>
                </a:lnTo>
                <a:lnTo>
                  <a:pt x="47" y="291"/>
                </a:lnTo>
                <a:lnTo>
                  <a:pt x="17" y="230"/>
                </a:lnTo>
                <a:lnTo>
                  <a:pt x="29" y="224"/>
                </a:lnTo>
                <a:close/>
                <a:moveTo>
                  <a:pt x="7" y="212"/>
                </a:moveTo>
                <a:lnTo>
                  <a:pt x="19" y="209"/>
                </a:lnTo>
                <a:lnTo>
                  <a:pt x="29" y="224"/>
                </a:lnTo>
                <a:lnTo>
                  <a:pt x="18" y="231"/>
                </a:lnTo>
                <a:lnTo>
                  <a:pt x="8" y="215"/>
                </a:lnTo>
                <a:lnTo>
                  <a:pt x="7" y="212"/>
                </a:lnTo>
                <a:close/>
                <a:moveTo>
                  <a:pt x="19" y="173"/>
                </a:moveTo>
                <a:lnTo>
                  <a:pt x="19" y="174"/>
                </a:lnTo>
                <a:lnTo>
                  <a:pt x="20" y="212"/>
                </a:lnTo>
                <a:lnTo>
                  <a:pt x="7" y="212"/>
                </a:lnTo>
                <a:lnTo>
                  <a:pt x="7" y="174"/>
                </a:lnTo>
                <a:lnTo>
                  <a:pt x="19" y="173"/>
                </a:lnTo>
                <a:close/>
                <a:moveTo>
                  <a:pt x="0" y="134"/>
                </a:moveTo>
                <a:lnTo>
                  <a:pt x="13" y="133"/>
                </a:lnTo>
                <a:lnTo>
                  <a:pt x="19" y="173"/>
                </a:lnTo>
                <a:lnTo>
                  <a:pt x="7" y="175"/>
                </a:lnTo>
                <a:lnTo>
                  <a:pt x="0" y="135"/>
                </a:lnTo>
                <a:lnTo>
                  <a:pt x="0" y="134"/>
                </a:lnTo>
                <a:close/>
                <a:moveTo>
                  <a:pt x="5" y="76"/>
                </a:moveTo>
                <a:lnTo>
                  <a:pt x="17" y="79"/>
                </a:lnTo>
                <a:lnTo>
                  <a:pt x="13" y="135"/>
                </a:lnTo>
                <a:lnTo>
                  <a:pt x="0" y="134"/>
                </a:lnTo>
                <a:lnTo>
                  <a:pt x="4" y="78"/>
                </a:lnTo>
                <a:lnTo>
                  <a:pt x="5" y="76"/>
                </a:lnTo>
                <a:close/>
                <a:moveTo>
                  <a:pt x="31" y="31"/>
                </a:moveTo>
                <a:lnTo>
                  <a:pt x="41" y="39"/>
                </a:lnTo>
                <a:lnTo>
                  <a:pt x="16" y="82"/>
                </a:lnTo>
                <a:lnTo>
                  <a:pt x="5" y="76"/>
                </a:lnTo>
                <a:lnTo>
                  <a:pt x="30" y="33"/>
                </a:lnTo>
                <a:lnTo>
                  <a:pt x="31" y="31"/>
                </a:lnTo>
                <a:close/>
                <a:moveTo>
                  <a:pt x="78" y="0"/>
                </a:moveTo>
                <a:lnTo>
                  <a:pt x="79" y="11"/>
                </a:lnTo>
                <a:lnTo>
                  <a:pt x="39" y="41"/>
                </a:lnTo>
                <a:lnTo>
                  <a:pt x="31" y="31"/>
                </a:lnTo>
                <a:lnTo>
                  <a:pt x="71" y="1"/>
                </a:lnTo>
                <a:lnTo>
                  <a:pt x="78" y="0"/>
                </a:lnTo>
                <a:close/>
                <a:moveTo>
                  <a:pt x="110" y="19"/>
                </a:moveTo>
                <a:lnTo>
                  <a:pt x="101" y="27"/>
                </a:lnTo>
                <a:lnTo>
                  <a:pt x="72" y="11"/>
                </a:lnTo>
                <a:lnTo>
                  <a:pt x="78" y="0"/>
                </a:lnTo>
                <a:lnTo>
                  <a:pt x="107" y="16"/>
                </a:lnTo>
                <a:lnTo>
                  <a:pt x="110" y="19"/>
                </a:lnTo>
                <a:close/>
                <a:moveTo>
                  <a:pt x="116" y="76"/>
                </a:moveTo>
                <a:lnTo>
                  <a:pt x="115" y="75"/>
                </a:lnTo>
                <a:lnTo>
                  <a:pt x="98" y="23"/>
                </a:lnTo>
                <a:lnTo>
                  <a:pt x="110" y="19"/>
                </a:lnTo>
                <a:lnTo>
                  <a:pt x="127" y="71"/>
                </a:lnTo>
                <a:lnTo>
                  <a:pt x="116" y="76"/>
                </a:lnTo>
                <a:close/>
                <a:moveTo>
                  <a:pt x="141" y="121"/>
                </a:moveTo>
                <a:lnTo>
                  <a:pt x="140" y="121"/>
                </a:lnTo>
                <a:lnTo>
                  <a:pt x="116" y="76"/>
                </a:lnTo>
                <a:lnTo>
                  <a:pt x="127" y="70"/>
                </a:lnTo>
                <a:lnTo>
                  <a:pt x="151" y="115"/>
                </a:lnTo>
                <a:lnTo>
                  <a:pt x="141" y="121"/>
                </a:lnTo>
                <a:close/>
              </a:path>
            </a:pathLst>
          </a:custGeom>
          <a:solidFill>
            <a:srgbClr val="FF0000"/>
          </a:solidFill>
          <a:ln w="9525">
            <a:noFill/>
            <a:round/>
            <a:headEnd/>
            <a:tailEnd/>
          </a:ln>
        </p:spPr>
        <p:txBody>
          <a:bodyPr/>
          <a:lstStyle/>
          <a:p>
            <a:endParaRPr lang="en-US"/>
          </a:p>
        </p:txBody>
      </p:sp>
      <p:sp>
        <p:nvSpPr>
          <p:cNvPr id="61690" name="AutoShape 1274"/>
          <p:cNvSpPr>
            <a:spLocks noChangeAspect="1" noChangeArrowheads="1"/>
          </p:cNvSpPr>
          <p:nvPr/>
        </p:nvSpPr>
        <p:spPr bwMode="auto">
          <a:xfrm>
            <a:off x="827088" y="2060575"/>
            <a:ext cx="1871662" cy="400110"/>
          </a:xfrm>
          <a:prstGeom prst="wedgeRectCallout">
            <a:avLst>
              <a:gd name="adj1" fmla="val 18361"/>
              <a:gd name="adj2" fmla="val 201968"/>
            </a:avLst>
          </a:prstGeom>
          <a:solidFill>
            <a:srgbClr val="FFFFFF"/>
          </a:solidFill>
          <a:ln w="6350">
            <a:solidFill>
              <a:schemeClr val="tx1"/>
            </a:solidFill>
            <a:miter lim="800000"/>
            <a:headEnd/>
            <a:tailEnd/>
          </a:ln>
        </p:spPr>
        <p:txBody>
          <a:bodyPr>
            <a:spAutoFit/>
          </a:bodyPr>
          <a:lstStyle/>
          <a:p>
            <a:pPr algn="ctr"/>
            <a:r>
              <a:rPr lang="ru-RU" b="0" dirty="0"/>
              <a:t>Оранжевая линия- подсчет</a:t>
            </a:r>
            <a:r>
              <a:rPr lang="en-US" b="0" dirty="0"/>
              <a:t>  P. Jones</a:t>
            </a:r>
            <a:r>
              <a:rPr lang="ru-RU" b="0" dirty="0"/>
              <a:t>, 200</a:t>
            </a:r>
            <a:r>
              <a:rPr lang="en-US" b="0" dirty="0"/>
              <a:t>8</a:t>
            </a:r>
          </a:p>
        </p:txBody>
      </p:sp>
      <p:sp>
        <p:nvSpPr>
          <p:cNvPr id="27726" name="Rectangle 172"/>
          <p:cNvSpPr>
            <a:spLocks noChangeArrowheads="1"/>
          </p:cNvSpPr>
          <p:nvPr/>
        </p:nvSpPr>
        <p:spPr bwMode="auto">
          <a:xfrm>
            <a:off x="0" y="2276475"/>
            <a:ext cx="468313" cy="576263"/>
          </a:xfrm>
          <a:prstGeom prst="rect">
            <a:avLst/>
          </a:prstGeom>
          <a:solidFill>
            <a:srgbClr val="FFCC66"/>
          </a:solidFill>
          <a:ln w="9525">
            <a:noFill/>
            <a:miter lim="800000"/>
            <a:headEnd/>
            <a:tailEnd/>
          </a:ln>
        </p:spPr>
        <p:txBody>
          <a:bodyPr wrap="none" anchor="ctr"/>
          <a:lstStyle/>
          <a:p>
            <a:endParaRPr lang="en-US"/>
          </a:p>
        </p:txBody>
      </p:sp>
      <p:sp>
        <p:nvSpPr>
          <p:cNvPr id="2" name="AutoShape 1274"/>
          <p:cNvSpPr>
            <a:spLocks noChangeAspect="1" noChangeArrowheads="1"/>
          </p:cNvSpPr>
          <p:nvPr/>
        </p:nvSpPr>
        <p:spPr bwMode="auto">
          <a:xfrm>
            <a:off x="2843213" y="2852738"/>
            <a:ext cx="1871662" cy="369332"/>
          </a:xfrm>
          <a:prstGeom prst="wedgeRectCallout">
            <a:avLst>
              <a:gd name="adj1" fmla="val -33546"/>
              <a:gd name="adj2" fmla="val 174787"/>
            </a:avLst>
          </a:prstGeom>
          <a:solidFill>
            <a:srgbClr val="FFFFFF"/>
          </a:solidFill>
          <a:ln w="6350">
            <a:solidFill>
              <a:schemeClr val="tx1"/>
            </a:solidFill>
            <a:miter lim="800000"/>
            <a:headEnd/>
            <a:tailEnd/>
          </a:ln>
        </p:spPr>
        <p:txBody>
          <a:bodyPr>
            <a:spAutoFit/>
          </a:bodyPr>
          <a:lstStyle/>
          <a:p>
            <a:pPr algn="ctr"/>
            <a:r>
              <a:rPr lang="ru-RU" sz="900" dirty="0"/>
              <a:t>Красная линия</a:t>
            </a:r>
            <a:r>
              <a:rPr lang="en-US" sz="900" dirty="0"/>
              <a:t> </a:t>
            </a:r>
            <a:r>
              <a:rPr lang="ru-RU" sz="900" dirty="0"/>
              <a:t>подсчет</a:t>
            </a:r>
            <a:r>
              <a:rPr lang="en-US" sz="900" dirty="0"/>
              <a:t> </a:t>
            </a:r>
            <a:r>
              <a:rPr lang="en-US" sz="900" dirty="0" err="1"/>
              <a:t>Micromine</a:t>
            </a:r>
            <a:r>
              <a:rPr lang="ru-RU" sz="900" dirty="0"/>
              <a:t>, 200</a:t>
            </a:r>
            <a:r>
              <a:rPr lang="en-US" sz="900" dirty="0"/>
              <a:t>9</a:t>
            </a:r>
          </a:p>
        </p:txBody>
      </p:sp>
      <p:sp>
        <p:nvSpPr>
          <p:cNvPr id="39" name="TextBox 38"/>
          <p:cNvSpPr txBox="1"/>
          <p:nvPr/>
        </p:nvSpPr>
        <p:spPr>
          <a:xfrm>
            <a:off x="899592" y="548680"/>
            <a:ext cx="6912768" cy="276999"/>
          </a:xfrm>
          <a:prstGeom prst="rect">
            <a:avLst/>
          </a:prstGeom>
          <a:noFill/>
        </p:spPr>
        <p:txBody>
          <a:bodyPr wrap="square" rtlCol="0">
            <a:spAutoFit/>
          </a:bodyPr>
          <a:lstStyle/>
          <a:p>
            <a:pPr algn="ctr"/>
            <a:r>
              <a:rPr lang="en-US" sz="1200" dirty="0"/>
              <a:t>Uranium Resource Estimates by Year</a:t>
            </a:r>
            <a:endParaRPr lang="en-GB" sz="1200" dirty="0"/>
          </a:p>
        </p:txBody>
      </p:sp>
      <p:grpSp>
        <p:nvGrpSpPr>
          <p:cNvPr id="40" name="Group 47"/>
          <p:cNvGrpSpPr>
            <a:grpSpLocks/>
          </p:cNvGrpSpPr>
          <p:nvPr/>
        </p:nvGrpSpPr>
        <p:grpSpPr bwMode="auto">
          <a:xfrm>
            <a:off x="107950" y="6022975"/>
            <a:ext cx="719138" cy="719138"/>
            <a:chOff x="68" y="3794"/>
            <a:chExt cx="453" cy="453"/>
          </a:xfrm>
        </p:grpSpPr>
        <p:sp>
          <p:nvSpPr>
            <p:cNvPr id="41"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42"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555"/>
                                        </p:tgtEl>
                                        <p:attrNameLst>
                                          <p:attrName>style.visibility</p:attrName>
                                        </p:attrNameLst>
                                      </p:cBhvr>
                                      <p:to>
                                        <p:strVal val="visible"/>
                                      </p:to>
                                    </p:set>
                                    <p:animEffect transition="in" filter="barn(outVertical)">
                                      <p:cBhvr>
                                        <p:cTn id="7" dur="500"/>
                                        <p:tgtEl>
                                          <p:spTgt spid="3755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6922"/>
                                        </p:tgtEl>
                                        <p:attrNameLst>
                                          <p:attrName>style.visibility</p:attrName>
                                        </p:attrNameLst>
                                      </p:cBhvr>
                                      <p:to>
                                        <p:strVal val="visible"/>
                                      </p:to>
                                    </p:set>
                                    <p:animEffect transition="in" filter="strips(downLeft)">
                                      <p:cBhvr>
                                        <p:cTn id="10" dur="500"/>
                                        <p:tgtEl>
                                          <p:spTgt spid="3692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1799"/>
                                        </p:tgtEl>
                                        <p:attrNameLst>
                                          <p:attrName>style.visibility</p:attrName>
                                        </p:attrNameLst>
                                      </p:cBhvr>
                                      <p:to>
                                        <p:strVal val="visible"/>
                                      </p:to>
                                    </p:set>
                                    <p:animEffect transition="in" filter="strips(downLeft)">
                                      <p:cBhvr>
                                        <p:cTn id="13" dur="500"/>
                                        <p:tgtEl>
                                          <p:spTgt spid="6179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1690"/>
                                        </p:tgtEl>
                                        <p:attrNameLst>
                                          <p:attrName>style.visibility</p:attrName>
                                        </p:attrNameLst>
                                      </p:cBhvr>
                                      <p:to>
                                        <p:strVal val="visible"/>
                                      </p:to>
                                    </p:set>
                                    <p:animEffect transition="in" filter="strips(downLeft)">
                                      <p:cBhvr>
                                        <p:cTn id="16" dur="500"/>
                                        <p:tgtEl>
                                          <p:spTgt spid="616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7819"/>
                                        </p:tgtEl>
                                        <p:attrNameLst>
                                          <p:attrName>style.visibility</p:attrName>
                                        </p:attrNameLst>
                                      </p:cBhvr>
                                      <p:to>
                                        <p:strVal val="visible"/>
                                      </p:to>
                                    </p:set>
                                    <p:animEffect transition="in" filter="wipe(up)">
                                      <p:cBhvr>
                                        <p:cTn id="21" dur="500"/>
                                        <p:tgtEl>
                                          <p:spTgt spid="27819"/>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55" grpId="0"/>
      <p:bldP spid="36922" grpId="0" animBg="1"/>
      <p:bldP spid="61799" grpId="0" animBg="1"/>
      <p:bldP spid="61690"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3466728" cy="360040"/>
          </a:xfrm>
        </p:spPr>
        <p:txBody>
          <a:bodyPr/>
          <a:lstStyle/>
          <a:p>
            <a:r>
              <a:rPr lang="en-US" sz="1800" dirty="0"/>
              <a:t>Sampling from test pits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r="9608"/>
          <a:stretch>
            <a:fillRect/>
          </a:stretch>
        </p:blipFill>
        <p:spPr>
          <a:xfrm>
            <a:off x="179512" y="1556792"/>
            <a:ext cx="4248472" cy="3240360"/>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556792"/>
            <a:ext cx="4053101" cy="3240360"/>
          </a:xfrm>
          <a:prstGeom prst="rect">
            <a:avLst/>
          </a:prstGeom>
        </p:spPr>
      </p:pic>
      <p:sp>
        <p:nvSpPr>
          <p:cNvPr id="6" name="Title 1"/>
          <p:cNvSpPr txBox="1">
            <a:spLocks/>
          </p:cNvSpPr>
          <p:nvPr/>
        </p:nvSpPr>
        <p:spPr>
          <a:xfrm>
            <a:off x="4860032" y="1196752"/>
            <a:ext cx="3466728" cy="36004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lv-LV" sz="1800" b="0" kern="0" noProof="0" dirty="0" err="1">
                <a:solidFill>
                  <a:schemeClr val="tx2"/>
                </a:solidFill>
                <a:latin typeface="+mj-lt"/>
                <a:ea typeface="+mj-ea"/>
                <a:cs typeface="+mj-cs"/>
              </a:rPr>
              <a:t>Drilling</a:t>
            </a:r>
            <a:endParaRPr lang="lv-LV" sz="1800" b="0" kern="0" noProof="0" dirty="0">
              <a:solidFill>
                <a:schemeClr val="tx2"/>
              </a:solidFill>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tx2"/>
              </a:solidFill>
              <a:effectLst/>
              <a:uLnTx/>
              <a:uFillTx/>
              <a:latin typeface="+mj-lt"/>
              <a:ea typeface="+mj-ea"/>
              <a:cs typeface="+mj-cs"/>
            </a:endParaRPr>
          </a:p>
        </p:txBody>
      </p:sp>
      <p:grpSp>
        <p:nvGrpSpPr>
          <p:cNvPr id="7" name="Group 33"/>
          <p:cNvGrpSpPr>
            <a:grpSpLocks/>
          </p:cNvGrpSpPr>
          <p:nvPr/>
        </p:nvGrpSpPr>
        <p:grpSpPr bwMode="auto">
          <a:xfrm>
            <a:off x="8315325" y="6027738"/>
            <a:ext cx="720725" cy="712787"/>
            <a:chOff x="1224" y="590"/>
            <a:chExt cx="3289" cy="3248"/>
          </a:xfrm>
        </p:grpSpPr>
        <p:pic>
          <p:nvPicPr>
            <p:cNvPr id="8" name="Picture 34" descr="LOGO_4"/>
            <p:cNvPicPr>
              <a:picLocks noChangeAspect="1" noChangeArrowheads="1"/>
            </p:cNvPicPr>
            <p:nvPr/>
          </p:nvPicPr>
          <p:blipFill>
            <a:blip r:embed="rId4"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9"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10"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11"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2"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3"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14"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15" name="Group 47"/>
          <p:cNvGrpSpPr>
            <a:grpSpLocks/>
          </p:cNvGrpSpPr>
          <p:nvPr/>
        </p:nvGrpSpPr>
        <p:grpSpPr bwMode="auto">
          <a:xfrm>
            <a:off x="107950" y="6022975"/>
            <a:ext cx="719138" cy="719138"/>
            <a:chOff x="68" y="3794"/>
            <a:chExt cx="453" cy="453"/>
          </a:xfrm>
        </p:grpSpPr>
        <p:sp>
          <p:nvSpPr>
            <p:cNvPr id="16"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7" name="Picture 49" descr="KR"/>
            <p:cNvPicPr>
              <a:picLocks noChangeAspect="1" noChangeArrowheads="1"/>
            </p:cNvPicPr>
            <p:nvPr/>
          </p:nvPicPr>
          <p:blipFill>
            <a:blip r:embed="rId5" cstate="print"/>
            <a:srcRect/>
            <a:stretch>
              <a:fillRect/>
            </a:stretch>
          </p:blipFill>
          <p:spPr bwMode="auto">
            <a:xfrm>
              <a:off x="113" y="3929"/>
              <a:ext cx="363" cy="177"/>
            </a:xfrm>
            <a:prstGeom prst="rect">
              <a:avLst/>
            </a:prstGeom>
            <a:noFill/>
            <a:ln w="9525">
              <a:noFill/>
              <a:miter lim="800000"/>
              <a:headEnd/>
              <a:tailEnd/>
            </a:ln>
          </p:spPr>
        </p:pic>
      </p:grpSp>
      <p:sp>
        <p:nvSpPr>
          <p:cNvPr id="18" name="Slide Number Placeholder 2"/>
          <p:cNvSpPr txBox="1">
            <a:spLocks noGrp="1"/>
          </p:cNvSpPr>
          <p:nvPr/>
        </p:nvSpPr>
        <p:spPr bwMode="auto">
          <a:xfrm>
            <a:off x="8459788" y="6237312"/>
            <a:ext cx="360362" cy="271462"/>
          </a:xfrm>
          <a:prstGeom prst="rect">
            <a:avLst/>
          </a:prstGeom>
          <a:noFill/>
          <a:ln w="9525">
            <a:noFill/>
            <a:miter lim="800000"/>
            <a:headEnd/>
            <a:tailEnd/>
          </a:ln>
        </p:spPr>
        <p:txBody>
          <a:bodyPr/>
          <a:lstStyle/>
          <a:p>
            <a:pPr algn="ctr"/>
            <a:r>
              <a:rPr lang="en-US" sz="1200" b="0" dirty="0">
                <a:solidFill>
                  <a:schemeClr val="bg1"/>
                </a:solidFill>
              </a:rPr>
              <a:t>7</a:t>
            </a:r>
          </a:p>
        </p:txBody>
      </p:sp>
    </p:spTree>
    <p:extLst>
      <p:ext uri="{BB962C8B-B14F-4D97-AF65-F5344CB8AC3E}">
        <p14:creationId xmlns:p14="http://schemas.microsoft.com/office/powerpoint/2010/main" val="61104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132138" y="0"/>
            <a:ext cx="5761037" cy="474663"/>
          </a:xfrm>
          <a:prstGeom prst="rect">
            <a:avLst/>
          </a:prstGeom>
          <a:noFill/>
          <a:ln w="9525">
            <a:noFill/>
            <a:miter lim="800000"/>
            <a:headEnd/>
            <a:tailEnd/>
          </a:ln>
        </p:spPr>
        <p:txBody>
          <a:bodyPr wrap="none" anchor="ctr"/>
          <a:lstStyle/>
          <a:p>
            <a:pPr algn="r"/>
            <a:r>
              <a:rPr lang="en-US" sz="1400" b="0">
                <a:solidFill>
                  <a:srgbClr val="FFCC66"/>
                </a:solidFill>
              </a:rPr>
              <a:t>SUMMARY</a:t>
            </a:r>
            <a:r>
              <a:rPr lang="ru-RU" sz="1400" b="0">
                <a:solidFill>
                  <a:srgbClr val="FFCC66"/>
                </a:solidFill>
              </a:rPr>
              <a:t>       </a:t>
            </a:r>
            <a:r>
              <a:rPr lang="ru-RU" sz="1400" b="0">
                <a:solidFill>
                  <a:srgbClr val="FFCC66"/>
                </a:solidFill>
                <a:sym typeface="Wingdings 2" pitchFamily="18" charset="2"/>
              </a:rPr>
              <a:t></a:t>
            </a:r>
            <a:endParaRPr lang="ru-RU" sz="1400" b="0">
              <a:solidFill>
                <a:srgbClr val="FFCC66"/>
              </a:solidFill>
              <a:cs typeface="Arial" charset="0"/>
              <a:sym typeface="Wingdings" pitchFamily="2" charset="2"/>
            </a:endParaRPr>
          </a:p>
        </p:txBody>
      </p:sp>
      <p:grpSp>
        <p:nvGrpSpPr>
          <p:cNvPr id="7171" name="Group 8"/>
          <p:cNvGrpSpPr>
            <a:grpSpLocks/>
          </p:cNvGrpSpPr>
          <p:nvPr/>
        </p:nvGrpSpPr>
        <p:grpSpPr bwMode="auto">
          <a:xfrm>
            <a:off x="8315325" y="6027738"/>
            <a:ext cx="720725" cy="712787"/>
            <a:chOff x="1224" y="590"/>
            <a:chExt cx="3289" cy="3248"/>
          </a:xfrm>
        </p:grpSpPr>
        <p:pic>
          <p:nvPicPr>
            <p:cNvPr id="7178" name="Picture 9" descr="LOGO_4"/>
            <p:cNvPicPr>
              <a:picLocks noChangeAspect="1" noChangeArrowheads="1"/>
            </p:cNvPicPr>
            <p:nvPr/>
          </p:nvPicPr>
          <p:blipFill>
            <a:blip r:embed="rId2"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7179" name="Oval 10"/>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7180" name="Oval 11"/>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7181" name="Oval 12"/>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7182" name="Oval 13"/>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7183" name="Oval 14"/>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7172" name="Rectangle 3"/>
          <p:cNvSpPr>
            <a:spLocks noChangeArrowheads="1"/>
          </p:cNvSpPr>
          <p:nvPr/>
        </p:nvSpPr>
        <p:spPr bwMode="auto">
          <a:xfrm>
            <a:off x="785813" y="1071563"/>
            <a:ext cx="7572375" cy="4660900"/>
          </a:xfrm>
          <a:prstGeom prst="rect">
            <a:avLst/>
          </a:prstGeom>
          <a:noFill/>
          <a:ln w="9525">
            <a:noFill/>
            <a:miter lim="800000"/>
            <a:headEnd/>
            <a:tailEnd/>
          </a:ln>
        </p:spPr>
        <p:txBody>
          <a:bodyPr/>
          <a:lstStyle/>
          <a:p>
            <a:pPr algn="ctr">
              <a:spcBef>
                <a:spcPct val="20000"/>
              </a:spcBef>
            </a:pPr>
            <a:endParaRPr lang="en-US" sz="2400" dirty="0">
              <a:solidFill>
                <a:srgbClr val="FF0000"/>
              </a:solidFill>
            </a:endParaRPr>
          </a:p>
        </p:txBody>
      </p:sp>
      <p:sp>
        <p:nvSpPr>
          <p:cNvPr id="7173"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fld id="{62D4876C-F024-414D-AA51-82B7D7F760F2}" type="slidenum">
              <a:rPr lang="en-US" sz="1200" b="0">
                <a:solidFill>
                  <a:schemeClr val="bg1"/>
                </a:solidFill>
              </a:rPr>
              <a:pPr algn="ctr"/>
              <a:t>8</a:t>
            </a:fld>
            <a:endParaRPr lang="en-US" sz="1200" b="0">
              <a:solidFill>
                <a:schemeClr val="bg1"/>
              </a:solidFill>
            </a:endParaRPr>
          </a:p>
        </p:txBody>
      </p:sp>
      <p:sp>
        <p:nvSpPr>
          <p:cNvPr id="7174" name="AutoShape 19"/>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a:solidFill>
                  <a:schemeClr val="bg2"/>
                </a:solidFill>
              </a:rPr>
              <a:t>General Data</a:t>
            </a:r>
          </a:p>
        </p:txBody>
      </p:sp>
      <p:grpSp>
        <p:nvGrpSpPr>
          <p:cNvPr id="7175" name="Group 20"/>
          <p:cNvGrpSpPr>
            <a:grpSpLocks/>
          </p:cNvGrpSpPr>
          <p:nvPr/>
        </p:nvGrpSpPr>
        <p:grpSpPr bwMode="auto">
          <a:xfrm>
            <a:off x="107950" y="6022975"/>
            <a:ext cx="719138" cy="719138"/>
            <a:chOff x="68" y="3794"/>
            <a:chExt cx="453" cy="453"/>
          </a:xfrm>
        </p:grpSpPr>
        <p:sp>
          <p:nvSpPr>
            <p:cNvPr id="7176" name="Oval 21"/>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7177" name="Picture 22" descr="KR"/>
            <p:cNvPicPr>
              <a:picLocks noChangeAspect="1" noChangeArrowheads="1"/>
            </p:cNvPicPr>
            <p:nvPr/>
          </p:nvPicPr>
          <p:blipFill>
            <a:blip r:embed="rId3" cstate="print"/>
            <a:srcRect/>
            <a:stretch>
              <a:fillRect/>
            </a:stretch>
          </p:blipFill>
          <p:spPr bwMode="auto">
            <a:xfrm>
              <a:off x="113" y="3929"/>
              <a:ext cx="363" cy="177"/>
            </a:xfrm>
            <a:prstGeom prst="rect">
              <a:avLst/>
            </a:prstGeom>
            <a:noFill/>
            <a:ln w="9525">
              <a:noFill/>
              <a:miter lim="800000"/>
              <a:headEnd/>
              <a:tailEnd/>
            </a:ln>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12776"/>
            <a:ext cx="9144000" cy="4587974"/>
          </a:xfrm>
          <a:prstGeom prst="rect">
            <a:avLst/>
          </a:prstGeom>
        </p:spPr>
      </p:pic>
      <p:sp>
        <p:nvSpPr>
          <p:cNvPr id="3" name="Title 2"/>
          <p:cNvSpPr>
            <a:spLocks noGrp="1"/>
          </p:cNvSpPr>
          <p:nvPr>
            <p:ph type="title"/>
          </p:nvPr>
        </p:nvSpPr>
        <p:spPr>
          <a:xfrm>
            <a:off x="539552" y="548680"/>
            <a:ext cx="8229600" cy="986746"/>
          </a:xfrm>
        </p:spPr>
        <p:txBody>
          <a:bodyPr/>
          <a:lstStyle/>
          <a:p>
            <a:r>
              <a:rPr lang="en-US" sz="1600" b="1" dirty="0"/>
              <a:t>Test Site 1: Field Pilot of In-situ Leaching</a:t>
            </a:r>
            <a:br>
              <a:rPr lang="en-US" sz="1600" dirty="0"/>
            </a:br>
            <a:r>
              <a:rPr lang="en-US" sz="1600" dirty="0"/>
              <a:t>June – October 2015</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US" sz="1400" b="1" dirty="0"/>
              <a:t>In-situ Leaching at Test Site 2</a:t>
            </a:r>
            <a:br>
              <a:rPr lang="en-US" sz="1400" dirty="0"/>
            </a:br>
            <a:r>
              <a:rPr lang="en-US" sz="1400" dirty="0"/>
              <a:t>October – November 2015</a:t>
            </a:r>
            <a:br>
              <a:rPr lang="en-US" sz="1400" dirty="0"/>
            </a:br>
            <a:r>
              <a:rPr lang="en-US" sz="1400" dirty="0"/>
              <a:t>General view, solution ponds.</a:t>
            </a:r>
            <a:endParaRPr lang="en-US" sz="1400" b="1" dirty="0"/>
          </a:p>
        </p:txBody>
      </p:sp>
      <p:pic>
        <p:nvPicPr>
          <p:cNvPr id="5" name="Рисунок 47" descr="1/Kam%20P24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7056784" cy="3888431"/>
          </a:xfrm>
          <a:prstGeom prst="rect">
            <a:avLst/>
          </a:prstGeom>
          <a:noFill/>
          <a:ln>
            <a:noFill/>
          </a:ln>
        </p:spPr>
      </p:pic>
      <p:grpSp>
        <p:nvGrpSpPr>
          <p:cNvPr id="4" name="Group 33"/>
          <p:cNvGrpSpPr>
            <a:grpSpLocks/>
          </p:cNvGrpSpPr>
          <p:nvPr/>
        </p:nvGrpSpPr>
        <p:grpSpPr bwMode="auto">
          <a:xfrm>
            <a:off x="8315325" y="6027738"/>
            <a:ext cx="720725" cy="712787"/>
            <a:chOff x="1224" y="590"/>
            <a:chExt cx="3289" cy="3248"/>
          </a:xfrm>
        </p:grpSpPr>
        <p:pic>
          <p:nvPicPr>
            <p:cNvPr id="6" name="Picture 34" descr="LOGO_4"/>
            <p:cNvPicPr>
              <a:picLocks noChangeAspect="1" noChangeArrowheads="1"/>
            </p:cNvPicPr>
            <p:nvPr/>
          </p:nvPicPr>
          <p:blipFill>
            <a:blip r:embed="rId3" cstate="print"/>
            <a:srcRect l="-3172" t="-2727" r="-8289" b="-4919"/>
            <a:stretch>
              <a:fillRect/>
            </a:stretch>
          </p:blipFill>
          <p:spPr bwMode="auto">
            <a:xfrm>
              <a:off x="1224" y="590"/>
              <a:ext cx="3289" cy="3248"/>
            </a:xfrm>
            <a:prstGeom prst="rect">
              <a:avLst/>
            </a:prstGeom>
            <a:noFill/>
            <a:ln w="9525">
              <a:noFill/>
              <a:miter lim="800000"/>
              <a:headEnd/>
              <a:tailEnd/>
            </a:ln>
          </p:spPr>
        </p:pic>
        <p:sp>
          <p:nvSpPr>
            <p:cNvPr id="7" name="Oval 35"/>
            <p:cNvSpPr>
              <a:spLocks noChangeArrowheads="1"/>
            </p:cNvSpPr>
            <p:nvPr/>
          </p:nvSpPr>
          <p:spPr bwMode="auto">
            <a:xfrm>
              <a:off x="3368" y="3028"/>
              <a:ext cx="545" cy="544"/>
            </a:xfrm>
            <a:prstGeom prst="ellipse">
              <a:avLst/>
            </a:prstGeom>
            <a:noFill/>
            <a:ln w="41275">
              <a:solidFill>
                <a:srgbClr val="FFFF66"/>
              </a:solidFill>
              <a:round/>
              <a:headEnd/>
              <a:tailEnd/>
            </a:ln>
          </p:spPr>
          <p:txBody>
            <a:bodyPr wrap="none" anchor="ctr"/>
            <a:lstStyle/>
            <a:p>
              <a:pPr algn="ctr"/>
              <a:endParaRPr lang="ru-RU" sz="1800"/>
            </a:p>
          </p:txBody>
        </p:sp>
        <p:sp>
          <p:nvSpPr>
            <p:cNvPr id="8" name="Oval 36"/>
            <p:cNvSpPr>
              <a:spLocks noChangeArrowheads="1"/>
            </p:cNvSpPr>
            <p:nvPr/>
          </p:nvSpPr>
          <p:spPr bwMode="auto">
            <a:xfrm>
              <a:off x="3858" y="1546"/>
              <a:ext cx="545" cy="544"/>
            </a:xfrm>
            <a:prstGeom prst="ellipse">
              <a:avLst/>
            </a:prstGeom>
            <a:noFill/>
            <a:ln w="41275">
              <a:solidFill>
                <a:srgbClr val="DA2724"/>
              </a:solidFill>
              <a:round/>
              <a:headEnd/>
              <a:tailEnd/>
            </a:ln>
          </p:spPr>
          <p:txBody>
            <a:bodyPr wrap="none" anchor="ctr"/>
            <a:lstStyle/>
            <a:p>
              <a:pPr algn="ctr"/>
              <a:endParaRPr lang="ru-RU" sz="1800"/>
            </a:p>
          </p:txBody>
        </p:sp>
        <p:sp>
          <p:nvSpPr>
            <p:cNvPr id="9" name="Oval 37"/>
            <p:cNvSpPr>
              <a:spLocks noChangeArrowheads="1"/>
            </p:cNvSpPr>
            <p:nvPr/>
          </p:nvSpPr>
          <p:spPr bwMode="auto">
            <a:xfrm>
              <a:off x="2618" y="627"/>
              <a:ext cx="545" cy="544"/>
            </a:xfrm>
            <a:prstGeom prst="ellipse">
              <a:avLst/>
            </a:prstGeom>
            <a:noFill/>
            <a:ln w="41275">
              <a:solidFill>
                <a:srgbClr val="FF6600"/>
              </a:solidFill>
              <a:round/>
              <a:headEnd/>
              <a:tailEnd/>
            </a:ln>
          </p:spPr>
          <p:txBody>
            <a:bodyPr wrap="none" anchor="ctr"/>
            <a:lstStyle/>
            <a:p>
              <a:pPr algn="ctr"/>
              <a:endParaRPr lang="ru-RU" sz="1800"/>
            </a:p>
          </p:txBody>
        </p:sp>
        <p:sp>
          <p:nvSpPr>
            <p:cNvPr id="10" name="Oval 38"/>
            <p:cNvSpPr>
              <a:spLocks noChangeArrowheads="1"/>
            </p:cNvSpPr>
            <p:nvPr/>
          </p:nvSpPr>
          <p:spPr bwMode="auto">
            <a:xfrm>
              <a:off x="1826" y="3013"/>
              <a:ext cx="544" cy="545"/>
            </a:xfrm>
            <a:prstGeom prst="ellipse">
              <a:avLst/>
            </a:prstGeom>
            <a:noFill/>
            <a:ln w="41275">
              <a:solidFill>
                <a:srgbClr val="FFCC00"/>
              </a:solidFill>
              <a:round/>
              <a:headEnd/>
              <a:tailEnd/>
            </a:ln>
          </p:spPr>
          <p:txBody>
            <a:bodyPr wrap="none" anchor="ctr"/>
            <a:lstStyle/>
            <a:p>
              <a:pPr algn="ctr"/>
              <a:endParaRPr lang="ru-RU" sz="1800"/>
            </a:p>
          </p:txBody>
        </p:sp>
        <p:sp>
          <p:nvSpPr>
            <p:cNvPr id="11" name="Oval 39"/>
            <p:cNvSpPr>
              <a:spLocks noChangeArrowheads="1"/>
            </p:cNvSpPr>
            <p:nvPr/>
          </p:nvSpPr>
          <p:spPr bwMode="auto">
            <a:xfrm>
              <a:off x="1348" y="1548"/>
              <a:ext cx="544" cy="544"/>
            </a:xfrm>
            <a:prstGeom prst="ellipse">
              <a:avLst/>
            </a:prstGeom>
            <a:solidFill>
              <a:srgbClr val="FF9933"/>
            </a:solidFill>
            <a:ln w="41275">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grpSp>
      <p:sp>
        <p:nvSpPr>
          <p:cNvPr id="12" name="AutoShape 46"/>
          <p:cNvSpPr>
            <a:spLocks noChangeArrowheads="1"/>
          </p:cNvSpPr>
          <p:nvPr/>
        </p:nvSpPr>
        <p:spPr bwMode="auto">
          <a:xfrm>
            <a:off x="107950" y="6021388"/>
            <a:ext cx="4464050" cy="720725"/>
          </a:xfrm>
          <a:prstGeom prst="roundRect">
            <a:avLst>
              <a:gd name="adj" fmla="val 50000"/>
            </a:avLst>
          </a:prstGeom>
          <a:noFill/>
          <a:ln w="44450">
            <a:solidFill>
              <a:srgbClr val="FF9933"/>
            </a:solidFill>
            <a:round/>
            <a:headEnd/>
            <a:tailEnd/>
          </a:ln>
        </p:spPr>
        <p:txBody>
          <a:bodyPr wrap="none" anchor="ctr"/>
          <a:lstStyle/>
          <a:p>
            <a:pPr algn="r"/>
            <a:r>
              <a:rPr lang="en-US" sz="1800" b="0" dirty="0">
                <a:solidFill>
                  <a:schemeClr val="bg2"/>
                </a:solidFill>
              </a:rPr>
              <a:t>General Data</a:t>
            </a:r>
          </a:p>
        </p:txBody>
      </p:sp>
      <p:grpSp>
        <p:nvGrpSpPr>
          <p:cNvPr id="13" name="Group 47"/>
          <p:cNvGrpSpPr>
            <a:grpSpLocks/>
          </p:cNvGrpSpPr>
          <p:nvPr/>
        </p:nvGrpSpPr>
        <p:grpSpPr bwMode="auto">
          <a:xfrm>
            <a:off x="107950" y="6021288"/>
            <a:ext cx="719138" cy="719138"/>
            <a:chOff x="68" y="3794"/>
            <a:chExt cx="453" cy="453"/>
          </a:xfrm>
        </p:grpSpPr>
        <p:sp>
          <p:nvSpPr>
            <p:cNvPr id="14" name="Oval 48"/>
            <p:cNvSpPr>
              <a:spLocks noChangeArrowheads="1"/>
            </p:cNvSpPr>
            <p:nvPr/>
          </p:nvSpPr>
          <p:spPr bwMode="auto">
            <a:xfrm>
              <a:off x="68" y="3794"/>
              <a:ext cx="453" cy="453"/>
            </a:xfrm>
            <a:prstGeom prst="ellipse">
              <a:avLst/>
            </a:prstGeom>
            <a:noFill/>
            <a:ln w="44450">
              <a:solidFill>
                <a:srgbClr val="FF9933"/>
              </a:solidFill>
              <a:round/>
              <a:headEnd/>
              <a:tailEnd/>
            </a:ln>
          </p:spPr>
          <p:txBody>
            <a:bodyPr wrap="none" anchor="ctr"/>
            <a:lstStyle/>
            <a:p>
              <a:pPr algn="ctr"/>
              <a:endParaRPr lang="ru-RU" sz="4800">
                <a:solidFill>
                  <a:srgbClr val="FF9933"/>
                </a:solidFill>
                <a:latin typeface="Bodoni" pitchFamily="18" charset="0"/>
              </a:endParaRPr>
            </a:p>
          </p:txBody>
        </p:sp>
        <p:pic>
          <p:nvPicPr>
            <p:cNvPr id="15" name="Picture 49" descr="KR"/>
            <p:cNvPicPr>
              <a:picLocks noChangeAspect="1" noChangeArrowheads="1"/>
            </p:cNvPicPr>
            <p:nvPr/>
          </p:nvPicPr>
          <p:blipFill>
            <a:blip r:embed="rId4" cstate="print"/>
            <a:srcRect/>
            <a:stretch>
              <a:fillRect/>
            </a:stretch>
          </p:blipFill>
          <p:spPr bwMode="auto">
            <a:xfrm>
              <a:off x="113" y="3929"/>
              <a:ext cx="363" cy="177"/>
            </a:xfrm>
            <a:prstGeom prst="rect">
              <a:avLst/>
            </a:prstGeom>
            <a:noFill/>
            <a:ln w="9525">
              <a:noFill/>
              <a:miter lim="800000"/>
              <a:headEnd/>
              <a:tailEnd/>
            </a:ln>
          </p:spPr>
        </p:pic>
      </p:grpSp>
      <p:sp>
        <p:nvSpPr>
          <p:cNvPr id="16" name="Slide Number Placeholder 2"/>
          <p:cNvSpPr txBox="1">
            <a:spLocks noGrp="1"/>
          </p:cNvSpPr>
          <p:nvPr/>
        </p:nvSpPr>
        <p:spPr bwMode="auto">
          <a:xfrm>
            <a:off x="8459788" y="6237288"/>
            <a:ext cx="360362" cy="271462"/>
          </a:xfrm>
          <a:prstGeom prst="rect">
            <a:avLst/>
          </a:prstGeom>
          <a:noFill/>
          <a:ln w="9525">
            <a:noFill/>
            <a:miter lim="800000"/>
            <a:headEnd/>
            <a:tailEnd/>
          </a:ln>
        </p:spPr>
        <p:txBody>
          <a:bodyPr/>
          <a:lstStyle/>
          <a:p>
            <a:pPr algn="ctr"/>
            <a:r>
              <a:rPr lang="en-US" sz="1200" b="0" dirty="0">
                <a:solidFill>
                  <a:schemeClr val="bg1"/>
                </a:solidFill>
              </a:rPr>
              <a:t>9</a:t>
            </a:r>
          </a:p>
        </p:txBody>
      </p:sp>
    </p:spTree>
    <p:extLst>
      <p:ext uri="{BB962C8B-B14F-4D97-AF65-F5344CB8AC3E}">
        <p14:creationId xmlns:p14="http://schemas.microsoft.com/office/powerpoint/2010/main" val="3899902572"/>
      </p:ext>
    </p:extLst>
  </p:cSld>
  <p:clrMapOvr>
    <a:masterClrMapping/>
  </p:clrMapOvr>
</p:sld>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12326</TotalTime>
  <Words>810</Words>
  <Application>Microsoft Office PowerPoint</Application>
  <PresentationFormat>Slaidrāde ekrānā (4:3)</PresentationFormat>
  <Paragraphs>171</Paragraphs>
  <Slides>19</Slides>
  <Notes>0</Notes>
  <HiddenSlides>0</HiddenSlides>
  <MMClips>0</MMClips>
  <ScaleCrop>false</ScaleCrop>
  <HeadingPairs>
    <vt:vector size="4" baseType="variant">
      <vt:variant>
        <vt:lpstr>Dizains</vt:lpstr>
      </vt:variant>
      <vt:variant>
        <vt:i4>2</vt:i4>
      </vt:variant>
      <vt:variant>
        <vt:lpstr>Slaidu virsraksti</vt:lpstr>
      </vt:variant>
      <vt:variant>
        <vt:i4>19</vt:i4>
      </vt:variant>
    </vt:vector>
  </HeadingPairs>
  <TitlesOfParts>
    <vt:vector size="21" baseType="lpstr">
      <vt:lpstr>1_blank</vt:lpstr>
      <vt:lpstr>2_blank</vt:lpstr>
      <vt:lpstr>PowerPoint prezentācija</vt:lpstr>
      <vt:lpstr>PowerPoint prezentācija</vt:lpstr>
      <vt:lpstr>PowerPoint prezentācija</vt:lpstr>
      <vt:lpstr>PowerPoint prezentācija</vt:lpstr>
      <vt:lpstr>PowerPoint prezentācija</vt:lpstr>
      <vt:lpstr>PowerPoint prezentācija</vt:lpstr>
      <vt:lpstr>Sampling from test pits</vt:lpstr>
      <vt:lpstr>Test Site 1: Field Pilot of In-situ Leaching June – October 2015</vt:lpstr>
      <vt:lpstr>In-situ Leaching at Test Site 2 October – November 2015 General view, solution ponds.</vt:lpstr>
      <vt:lpstr>  In-situ leaching site at the Kamyshanovskoye deposit, 2015 </vt:lpstr>
      <vt:lpstr> Recovery of Uranium-Enriched Anionite from the Sorption Column at Test Site 2 Based on the results of pilot-scale in-situ leaching operations at the Kamyshanovskoye deposit: A sorption column with 42 kg of anionite absorbed 1.9 kg of uranium over 8 days.</vt:lpstr>
      <vt:lpstr>Desorption and Production Stage of Yellowcake (U₃O₈) Laboratory process at the Institute of Nuclear Research (IIN) in Kara-Balta using anionite recovered from the sorption column at the Kamyshanovskoye deposit. </vt:lpstr>
      <vt:lpstr>Yellowcake (Uranium Oxide, U₃O₈) Produced from the Kamyshanovskoye Deposit Produced at the IIN Kara-Balta laboratory under the supervision of Professor L.I. Evteeva, November 2015.  </vt:lpstr>
      <vt:lpstr>PowerPoint prezentācija</vt:lpstr>
      <vt:lpstr>PowerPoint prezentācija</vt:lpstr>
      <vt:lpstr>PowerPoint prezentācija</vt:lpstr>
      <vt:lpstr> Conclusion</vt:lpstr>
      <vt:lpstr>PowerPoint prezentācija</vt:lpstr>
      <vt:lpstr>PowerPoint prezentācija</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MARSELS FICNERS</cp:lastModifiedBy>
  <cp:revision>1322</cp:revision>
  <cp:lastPrinted>2017-08-28T05:22:17Z</cp:lastPrinted>
  <dcterms:created xsi:type="dcterms:W3CDTF">2015-10-28T11:23:23Z</dcterms:created>
  <dcterms:modified xsi:type="dcterms:W3CDTF">2025-06-09T11:08:15Z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000800e04d000000000001024110</vt:lpwstr>
  </property>
</Properties>
</file>